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2" r:id="rId1"/>
  </p:sldMasterIdLst>
  <p:sldIdLst>
    <p:sldId id="256" r:id="rId2"/>
    <p:sldId id="258" r:id="rId3"/>
    <p:sldId id="257" r:id="rId4"/>
    <p:sldId id="261" r:id="rId5"/>
    <p:sldId id="260" r:id="rId6"/>
    <p:sldId id="262" r:id="rId7"/>
    <p:sldId id="267" r:id="rId8"/>
    <p:sldId id="268" r:id="rId9"/>
    <p:sldId id="271" r:id="rId10"/>
    <p:sldId id="272" r:id="rId11"/>
    <p:sldId id="274" r:id="rId12"/>
    <p:sldId id="275" r:id="rId13"/>
    <p:sldId id="276" r:id="rId14"/>
    <p:sldId id="277" r:id="rId15"/>
    <p:sldId id="278" r:id="rId16"/>
    <p:sldId id="27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96"/>
  </p:normalViewPr>
  <p:slideViewPr>
    <p:cSldViewPr snapToGrid="0" snapToObjects="1">
      <p:cViewPr varScale="1">
        <p:scale>
          <a:sx n="62" d="100"/>
          <a:sy n="62" d="100"/>
        </p:scale>
        <p:origin x="801"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iff>
</file>

<file path=ppt/media/image11.tiff>
</file>

<file path=ppt/media/image12.tiff>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60DE407-34CA-9745-A948-AAA7D8E966BF}"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3769242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0DE407-34CA-9745-A948-AAA7D8E966BF}" type="datetimeFigureOut">
              <a:rPr lang="en-US" smtClean="0"/>
              <a:t>10/9/2019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40109336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60DE407-34CA-9745-A948-AAA7D8E966BF}"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29485737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60DE407-34CA-9745-A948-AAA7D8E966BF}"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27DF0-5D24-6142-AE74-05BBC800D7C6}"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3177820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0DE407-34CA-9745-A948-AAA7D8E966BF}"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19756604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60DE407-34CA-9745-A948-AAA7D8E966BF}" type="datetimeFigureOut">
              <a:rPr lang="en-US" smtClean="0"/>
              <a:t>10/9/2019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40604413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60DE407-34CA-9745-A948-AAA7D8E966BF}" type="datetimeFigureOut">
              <a:rPr lang="en-US" smtClean="0"/>
              <a:t>10/9/2019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3146326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0DE407-34CA-9745-A948-AAA7D8E966BF}"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39227268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0DE407-34CA-9745-A948-AAA7D8E966BF}"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2420856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60DE407-34CA-9745-A948-AAA7D8E966BF}"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877861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0DE407-34CA-9745-A948-AAA7D8E966BF}"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36787763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0DE407-34CA-9745-A948-AAA7D8E966BF}" type="datetimeFigureOut">
              <a:rPr lang="en-US" smtClean="0"/>
              <a:t>10/9/2019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399529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0DE407-34CA-9745-A948-AAA7D8E966BF}" type="datetimeFigureOut">
              <a:rPr lang="en-US" smtClean="0"/>
              <a:t>10/9/2019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20586503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60DE407-34CA-9745-A948-AAA7D8E966BF}" type="datetimeFigureOut">
              <a:rPr lang="en-US" smtClean="0"/>
              <a:t>10/9/2019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220818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60DE407-34CA-9745-A948-AAA7D8E966BF}" type="datetimeFigureOut">
              <a:rPr lang="en-US" smtClean="0"/>
              <a:t>10/9/2019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2923314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60DE407-34CA-9745-A948-AAA7D8E966BF}" type="datetimeFigureOut">
              <a:rPr lang="en-US" smtClean="0"/>
              <a:t>10/9/2019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919649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0DE407-34CA-9745-A948-AAA7D8E966BF}" type="datetimeFigureOut">
              <a:rPr lang="en-US" smtClean="0"/>
              <a:t>10/9/2019</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5427DF0-5D24-6142-AE74-05BBC800D7C6}" type="slidenum">
              <a:rPr lang="en-US" smtClean="0"/>
              <a:t>‹#›</a:t>
            </a:fld>
            <a:endParaRPr lang="en-US"/>
          </a:p>
        </p:txBody>
      </p:sp>
    </p:spTree>
    <p:extLst>
      <p:ext uri="{BB962C8B-B14F-4D97-AF65-F5344CB8AC3E}">
        <p14:creationId xmlns:p14="http://schemas.microsoft.com/office/powerpoint/2010/main" val="3424221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60DE407-34CA-9745-A948-AAA7D8E966BF}" type="datetimeFigureOut">
              <a:rPr lang="en-US" smtClean="0"/>
              <a:t>10/9/2019</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5427DF0-5D24-6142-AE74-05BBC800D7C6}" type="slidenum">
              <a:rPr lang="en-US" smtClean="0"/>
              <a:t>‹#›</a:t>
            </a:fld>
            <a:endParaRPr lang="en-US"/>
          </a:p>
        </p:txBody>
      </p:sp>
    </p:spTree>
    <p:extLst>
      <p:ext uri="{BB962C8B-B14F-4D97-AF65-F5344CB8AC3E}">
        <p14:creationId xmlns:p14="http://schemas.microsoft.com/office/powerpoint/2010/main" val="849766986"/>
      </p:ext>
    </p:extLst>
  </p:cSld>
  <p:clrMap bg1="dk1" tx1="lt1" bg2="dk2" tx2="lt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 id="214748383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0.tiff"/><Relationship Id="rId2" Type="http://schemas.openxmlformats.org/officeDocument/2006/relationships/image" Target="../media/image2.png"/><Relationship Id="rId1" Type="http://schemas.openxmlformats.org/officeDocument/2006/relationships/slideLayout" Target="../slideLayouts/slideLayout16.xml"/><Relationship Id="rId6" Type="http://schemas.openxmlformats.org/officeDocument/2006/relationships/image" Target="../media/image9.tiff"/><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6.xml"/><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6.xml"/><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6.xml"/><Relationship Id="rId5" Type="http://schemas.openxmlformats.org/officeDocument/2006/relationships/image" Target="../media/image5.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3.png"/><Relationship Id="rId7"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16.xml"/><Relationship Id="rId6" Type="http://schemas.openxmlformats.org/officeDocument/2006/relationships/image" Target="../media/image14.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6.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6.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6.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6.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6.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6.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8D0172-F2E0-4763-9C35-F022664959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6">
            <a:extLst>
              <a:ext uri="{FF2B5EF4-FFF2-40B4-BE49-F238E27FC236}">
                <a16:creationId xmlns:a16="http://schemas.microsoft.com/office/drawing/2014/main" id="{9F2851FB-E841-4509-8A6D-A416376EA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1">
              <a:alpha val="20000"/>
            </a:schemeClr>
          </a:solidFill>
          <a:ln>
            <a:noFill/>
          </a:ln>
        </p:spPr>
        <p:txBody>
          <a:bodyPr rtlCol="0" anchor="ctr"/>
          <a:lstStyle/>
          <a:p>
            <a:pPr algn="ctr"/>
            <a:endParaRPr lang="en-US">
              <a:solidFill>
                <a:schemeClr val="tx1"/>
              </a:solidFill>
            </a:endParaRPr>
          </a:p>
        </p:txBody>
      </p:sp>
      <p:sp>
        <p:nvSpPr>
          <p:cNvPr id="12" name="Freeform: Shape 11">
            <a:extLst>
              <a:ext uri="{FF2B5EF4-FFF2-40B4-BE49-F238E27FC236}">
                <a16:creationId xmlns:a16="http://schemas.microsoft.com/office/drawing/2014/main" id="{DF6FB2B2-CE21-407F-B22E-302DADC2C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33C6C4-6E49-DB4E-AFD7-4D267CA92CB4}"/>
              </a:ext>
            </a:extLst>
          </p:cNvPr>
          <p:cNvSpPr>
            <a:spLocks noGrp="1"/>
          </p:cNvSpPr>
          <p:nvPr>
            <p:ph type="ctrTitle"/>
          </p:nvPr>
        </p:nvSpPr>
        <p:spPr>
          <a:xfrm>
            <a:off x="965505" y="623571"/>
            <a:ext cx="10260990" cy="3523885"/>
          </a:xfrm>
        </p:spPr>
        <p:txBody>
          <a:bodyPr>
            <a:normAutofit/>
          </a:bodyPr>
          <a:lstStyle/>
          <a:p>
            <a:pPr algn="r"/>
            <a:r>
              <a:rPr lang="en-US" sz="8000" dirty="0"/>
              <a:t>Body Fat Prediction</a:t>
            </a:r>
            <a:br>
              <a:rPr lang="en-US" sz="8000" dirty="0"/>
            </a:br>
            <a:r>
              <a:rPr lang="en-US" sz="5400" dirty="0"/>
              <a:t>STAT 628, Module 2</a:t>
            </a:r>
            <a:endParaRPr lang="en-US" sz="8000" dirty="0"/>
          </a:p>
        </p:txBody>
      </p:sp>
      <p:sp>
        <p:nvSpPr>
          <p:cNvPr id="3" name="Subtitle 2">
            <a:extLst>
              <a:ext uri="{FF2B5EF4-FFF2-40B4-BE49-F238E27FC236}">
                <a16:creationId xmlns:a16="http://schemas.microsoft.com/office/drawing/2014/main" id="{7BAC9A77-51EF-CE4F-820E-27FDCCAB0517}"/>
              </a:ext>
            </a:extLst>
          </p:cNvPr>
          <p:cNvSpPr>
            <a:spLocks noGrp="1"/>
          </p:cNvSpPr>
          <p:nvPr>
            <p:ph type="subTitle" idx="1"/>
          </p:nvPr>
        </p:nvSpPr>
        <p:spPr>
          <a:xfrm>
            <a:off x="965505" y="4777380"/>
            <a:ext cx="10260990" cy="1209763"/>
          </a:xfrm>
        </p:spPr>
        <p:txBody>
          <a:bodyPr>
            <a:normAutofit/>
          </a:bodyPr>
          <a:lstStyle/>
          <a:p>
            <a:pPr algn="ctr"/>
            <a:r>
              <a:rPr lang="en-US" sz="2400" dirty="0">
                <a:solidFill>
                  <a:schemeClr val="bg2"/>
                </a:solidFill>
              </a:rPr>
              <a:t>Group 3: </a:t>
            </a:r>
            <a:r>
              <a:rPr lang="en-US" sz="2400" dirty="0" err="1">
                <a:solidFill>
                  <a:schemeClr val="bg2"/>
                </a:solidFill>
              </a:rPr>
              <a:t>zheng</a:t>
            </a:r>
            <a:r>
              <a:rPr lang="en-US" sz="2400" dirty="0">
                <a:solidFill>
                  <a:schemeClr val="bg2"/>
                </a:solidFill>
              </a:rPr>
              <a:t> </a:t>
            </a:r>
            <a:r>
              <a:rPr lang="en-US" sz="2400" dirty="0" err="1">
                <a:solidFill>
                  <a:schemeClr val="bg2"/>
                </a:solidFill>
              </a:rPr>
              <a:t>ni</a:t>
            </a:r>
            <a:r>
              <a:rPr lang="en-US" sz="2400" dirty="0">
                <a:solidFill>
                  <a:schemeClr val="bg2"/>
                </a:solidFill>
              </a:rPr>
              <a:t>, </a:t>
            </a:r>
            <a:r>
              <a:rPr lang="en-US" sz="2400" dirty="0" err="1">
                <a:solidFill>
                  <a:schemeClr val="bg2"/>
                </a:solidFill>
              </a:rPr>
              <a:t>jingpeng</a:t>
            </a:r>
            <a:r>
              <a:rPr lang="en-US" sz="2400" dirty="0">
                <a:solidFill>
                  <a:schemeClr val="bg2"/>
                </a:solidFill>
              </a:rPr>
              <a:t> </a:t>
            </a:r>
            <a:r>
              <a:rPr lang="en-US" sz="2400" dirty="0" err="1">
                <a:solidFill>
                  <a:schemeClr val="bg2"/>
                </a:solidFill>
              </a:rPr>
              <a:t>weizhou</a:t>
            </a:r>
            <a:r>
              <a:rPr lang="en-US" sz="2400" dirty="0">
                <a:solidFill>
                  <a:schemeClr val="bg2"/>
                </a:solidFill>
              </a:rPr>
              <a:t>, </a:t>
            </a:r>
            <a:r>
              <a:rPr lang="en-US" sz="2400" dirty="0" err="1">
                <a:solidFill>
                  <a:schemeClr val="bg2"/>
                </a:solidFill>
              </a:rPr>
              <a:t>zifeng</a:t>
            </a:r>
            <a:r>
              <a:rPr lang="en-US" sz="2400" dirty="0">
                <a:solidFill>
                  <a:schemeClr val="bg2"/>
                </a:solidFill>
              </a:rPr>
              <a:t> wang, Ke </a:t>
            </a:r>
            <a:r>
              <a:rPr lang="en-US" sz="2400" dirty="0" err="1">
                <a:solidFill>
                  <a:schemeClr val="bg2"/>
                </a:solidFill>
              </a:rPr>
              <a:t>chen</a:t>
            </a:r>
            <a:endParaRPr lang="en-US" sz="2400" dirty="0">
              <a:solidFill>
                <a:schemeClr val="bg2"/>
              </a:solidFill>
            </a:endParaRPr>
          </a:p>
          <a:p>
            <a:pPr algn="ctr"/>
            <a:r>
              <a:rPr lang="en-US" sz="2400" dirty="0">
                <a:solidFill>
                  <a:schemeClr val="bg2"/>
                </a:solidFill>
              </a:rPr>
              <a:t>Date: oct 10, 2019</a:t>
            </a:r>
          </a:p>
        </p:txBody>
      </p:sp>
    </p:spTree>
    <p:extLst>
      <p:ext uri="{BB962C8B-B14F-4D97-AF65-F5344CB8AC3E}">
        <p14:creationId xmlns:p14="http://schemas.microsoft.com/office/powerpoint/2010/main" val="38744096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1103312" y="452718"/>
            <a:ext cx="8947522" cy="1400530"/>
          </a:xfrm>
        </p:spPr>
        <p:txBody>
          <a:bodyPr vert="horz" lIns="91440" tIns="45720" rIns="91440" bIns="45720" rtlCol="0" anchor="ctr">
            <a:normAutofit/>
          </a:bodyPr>
          <a:lstStyle/>
          <a:p>
            <a:r>
              <a:rPr lang="en-US" sz="4200" b="0" i="0" kern="1200" dirty="0">
                <a:solidFill>
                  <a:srgbClr val="FFFFFF"/>
                </a:solidFill>
                <a:latin typeface="+mj-lt"/>
                <a:ea typeface="+mj-ea"/>
                <a:cs typeface="+mj-cs"/>
              </a:rPr>
              <a:t>Model Diagnosis</a:t>
            </a:r>
          </a:p>
        </p:txBody>
      </p:sp>
      <p:pic>
        <p:nvPicPr>
          <p:cNvPr id="6" name="图片 5">
            <a:extLst>
              <a:ext uri="{FF2B5EF4-FFF2-40B4-BE49-F238E27FC236}">
                <a16:creationId xmlns:a16="http://schemas.microsoft.com/office/drawing/2014/main" id="{4F1D1C89-88F7-CD46-8072-3397211D5EE6}"/>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433161" y="2286162"/>
            <a:ext cx="5143912" cy="4315171"/>
          </a:xfrm>
          <a:prstGeom prst="rect">
            <a:avLst/>
          </a:prstGeom>
        </p:spPr>
      </p:pic>
      <p:pic>
        <p:nvPicPr>
          <p:cNvPr id="7" name="图片 6">
            <a:extLst>
              <a:ext uri="{FF2B5EF4-FFF2-40B4-BE49-F238E27FC236}">
                <a16:creationId xmlns:a16="http://schemas.microsoft.com/office/drawing/2014/main" id="{A64E9F6D-B49E-2949-BADC-6FDB9ADC16B7}"/>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626215" y="2286161"/>
            <a:ext cx="5143912" cy="4315171"/>
          </a:xfrm>
          <a:prstGeom prst="rect">
            <a:avLst/>
          </a:prstGeom>
        </p:spPr>
      </p:pic>
      <p:sp>
        <p:nvSpPr>
          <p:cNvPr id="9" name="文本框 8">
            <a:extLst>
              <a:ext uri="{FF2B5EF4-FFF2-40B4-BE49-F238E27FC236}">
                <a16:creationId xmlns:a16="http://schemas.microsoft.com/office/drawing/2014/main" id="{ACFDD9EF-063E-0A4C-BA27-60F7B8DA2266}"/>
              </a:ext>
            </a:extLst>
          </p:cNvPr>
          <p:cNvSpPr txBox="1"/>
          <p:nvPr/>
        </p:nvSpPr>
        <p:spPr>
          <a:xfrm>
            <a:off x="2108792" y="2268562"/>
            <a:ext cx="2312188" cy="369332"/>
          </a:xfrm>
          <a:prstGeom prst="rect">
            <a:avLst/>
          </a:prstGeom>
          <a:noFill/>
        </p:spPr>
        <p:txBody>
          <a:bodyPr wrap="square" rtlCol="0">
            <a:spAutoFit/>
          </a:bodyPr>
          <a:lstStyle/>
          <a:p>
            <a:r>
              <a:rPr kumimoji="1" lang="en-US" altLang="zh-CN" b="1" dirty="0"/>
              <a:t>Residuals vs Fitted</a:t>
            </a:r>
            <a:endParaRPr kumimoji="1" lang="zh-CN" altLang="en-US" b="1" dirty="0"/>
          </a:p>
        </p:txBody>
      </p:sp>
      <p:sp>
        <p:nvSpPr>
          <p:cNvPr id="11" name="文本框 10">
            <a:extLst>
              <a:ext uri="{FF2B5EF4-FFF2-40B4-BE49-F238E27FC236}">
                <a16:creationId xmlns:a16="http://schemas.microsoft.com/office/drawing/2014/main" id="{43EC82FD-2B8C-7542-B47B-9F50E965C579}"/>
              </a:ext>
            </a:extLst>
          </p:cNvPr>
          <p:cNvSpPr txBox="1"/>
          <p:nvPr/>
        </p:nvSpPr>
        <p:spPr>
          <a:xfrm>
            <a:off x="8463648" y="2268562"/>
            <a:ext cx="1911485" cy="369332"/>
          </a:xfrm>
          <a:prstGeom prst="rect">
            <a:avLst/>
          </a:prstGeom>
          <a:noFill/>
        </p:spPr>
        <p:txBody>
          <a:bodyPr wrap="square" rtlCol="0">
            <a:spAutoFit/>
          </a:bodyPr>
          <a:lstStyle/>
          <a:p>
            <a:r>
              <a:rPr kumimoji="1" lang="en-US" altLang="zh-CN" b="1" dirty="0"/>
              <a:t>Scale Location</a:t>
            </a:r>
            <a:endParaRPr kumimoji="1" lang="zh-CN" altLang="en-US" b="1" dirty="0"/>
          </a:p>
        </p:txBody>
      </p:sp>
    </p:spTree>
    <p:extLst>
      <p:ext uri="{BB962C8B-B14F-4D97-AF65-F5344CB8AC3E}">
        <p14:creationId xmlns:p14="http://schemas.microsoft.com/office/powerpoint/2010/main" val="3031762931"/>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AAF5A6D-8F56-1349-BE7E-C31744A72C8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468959" y="386315"/>
            <a:ext cx="7254082" cy="6085369"/>
          </a:xfrm>
          <a:prstGeom prst="rect">
            <a:avLst/>
          </a:prstGeom>
        </p:spPr>
      </p:pic>
      <p:sp>
        <p:nvSpPr>
          <p:cNvPr id="3" name="文本框 2">
            <a:extLst>
              <a:ext uri="{FF2B5EF4-FFF2-40B4-BE49-F238E27FC236}">
                <a16:creationId xmlns:a16="http://schemas.microsoft.com/office/drawing/2014/main" id="{D376CFF9-DC50-EE40-AA87-0DABEC611E94}"/>
              </a:ext>
            </a:extLst>
          </p:cNvPr>
          <p:cNvSpPr txBox="1"/>
          <p:nvPr/>
        </p:nvSpPr>
        <p:spPr>
          <a:xfrm>
            <a:off x="682752" y="3059667"/>
            <a:ext cx="1597152" cy="369332"/>
          </a:xfrm>
          <a:prstGeom prst="rect">
            <a:avLst/>
          </a:prstGeom>
          <a:noFill/>
        </p:spPr>
        <p:txBody>
          <a:bodyPr wrap="square" rtlCol="0">
            <a:spAutoFit/>
          </a:bodyPr>
          <a:lstStyle/>
          <a:p>
            <a:r>
              <a:rPr kumimoji="1" lang="en-US" altLang="zh-CN" dirty="0"/>
              <a:t>Normal Q-Q</a:t>
            </a:r>
            <a:endParaRPr kumimoji="1" lang="zh-CN" altLang="en-US" dirty="0"/>
          </a:p>
        </p:txBody>
      </p:sp>
    </p:spTree>
    <p:extLst>
      <p:ext uri="{BB962C8B-B14F-4D97-AF65-F5344CB8AC3E}">
        <p14:creationId xmlns:p14="http://schemas.microsoft.com/office/powerpoint/2010/main" val="3914939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8C902FF-9DF5-1341-9E17-905AD773B67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730068" y="684388"/>
            <a:ext cx="8731864" cy="5489223"/>
          </a:xfrm>
          <a:prstGeom prst="rect">
            <a:avLst/>
          </a:prstGeom>
        </p:spPr>
      </p:pic>
      <p:sp>
        <p:nvSpPr>
          <p:cNvPr id="4" name="文本框 3">
            <a:extLst>
              <a:ext uri="{FF2B5EF4-FFF2-40B4-BE49-F238E27FC236}">
                <a16:creationId xmlns:a16="http://schemas.microsoft.com/office/drawing/2014/main" id="{1826E6D5-790E-764E-AFB5-57540C58AC4C}"/>
              </a:ext>
            </a:extLst>
          </p:cNvPr>
          <p:cNvSpPr txBox="1"/>
          <p:nvPr/>
        </p:nvSpPr>
        <p:spPr>
          <a:xfrm>
            <a:off x="5242560" y="207264"/>
            <a:ext cx="2340864" cy="369332"/>
          </a:xfrm>
          <a:prstGeom prst="rect">
            <a:avLst/>
          </a:prstGeom>
          <a:noFill/>
        </p:spPr>
        <p:txBody>
          <a:bodyPr wrap="square" rtlCol="0">
            <a:spAutoFit/>
          </a:bodyPr>
          <a:lstStyle/>
          <a:p>
            <a:r>
              <a:rPr kumimoji="1" lang="en-US" altLang="zh-CN" b="1" dirty="0"/>
              <a:t>Cook’s distance</a:t>
            </a:r>
          </a:p>
        </p:txBody>
      </p:sp>
    </p:spTree>
    <p:extLst>
      <p:ext uri="{BB962C8B-B14F-4D97-AF65-F5344CB8AC3E}">
        <p14:creationId xmlns:p14="http://schemas.microsoft.com/office/powerpoint/2010/main" val="2900172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1103312" y="452718"/>
            <a:ext cx="8947522" cy="1400530"/>
          </a:xfrm>
        </p:spPr>
        <p:txBody>
          <a:bodyPr vert="horz" lIns="91440" tIns="45720" rIns="91440" bIns="45720" rtlCol="0" anchor="ctr">
            <a:normAutofit/>
          </a:bodyPr>
          <a:lstStyle/>
          <a:p>
            <a:r>
              <a:rPr lang="en-US" sz="4200" b="0" i="0" kern="1200" dirty="0">
                <a:solidFill>
                  <a:srgbClr val="FFFFFF"/>
                </a:solidFill>
                <a:latin typeface="+mj-lt"/>
                <a:ea typeface="+mj-ea"/>
                <a:cs typeface="+mj-cs"/>
              </a:rPr>
              <a:t>Influential points</a:t>
            </a:r>
          </a:p>
        </p:txBody>
      </p:sp>
      <p:pic>
        <p:nvPicPr>
          <p:cNvPr id="6" name="图片 5">
            <a:extLst>
              <a:ext uri="{FF2B5EF4-FFF2-40B4-BE49-F238E27FC236}">
                <a16:creationId xmlns:a16="http://schemas.microsoft.com/office/drawing/2014/main" id="{CF86FDCB-110C-084C-8731-4FDF5DD945D3}"/>
              </a:ext>
            </a:extLst>
          </p:cNvPr>
          <p:cNvPicPr>
            <a:picLocks noChangeAspect="1"/>
          </p:cNvPicPr>
          <p:nvPr/>
        </p:nvPicPr>
        <p:blipFill>
          <a:blip r:embed="rId6"/>
          <a:stretch>
            <a:fillRect/>
          </a:stretch>
        </p:blipFill>
        <p:spPr>
          <a:xfrm>
            <a:off x="1103312" y="2618564"/>
            <a:ext cx="10642784" cy="3593668"/>
          </a:xfrm>
          <a:prstGeom prst="rect">
            <a:avLst/>
          </a:prstGeom>
        </p:spPr>
      </p:pic>
    </p:spTree>
    <p:extLst>
      <p:ext uri="{BB962C8B-B14F-4D97-AF65-F5344CB8AC3E}">
        <p14:creationId xmlns:p14="http://schemas.microsoft.com/office/powerpoint/2010/main" val="2981503580"/>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938634" y="680221"/>
            <a:ext cx="8947522" cy="1400530"/>
          </a:xfrm>
        </p:spPr>
        <p:txBody>
          <a:bodyPr vert="horz" lIns="91440" tIns="45720" rIns="91440" bIns="45720" rtlCol="0" anchor="ctr">
            <a:normAutofit/>
          </a:bodyPr>
          <a:lstStyle/>
          <a:p>
            <a:r>
              <a:rPr lang="en-US" altLang="zh-CN" sz="4200" b="0" i="0" kern="1200" dirty="0">
                <a:solidFill>
                  <a:srgbClr val="FFFFFF"/>
                </a:solidFill>
                <a:latin typeface="+mj-lt"/>
                <a:ea typeface="+mj-ea"/>
                <a:cs typeface="+mj-cs"/>
              </a:rPr>
              <a:t>Conclusion</a:t>
            </a:r>
            <a:endParaRPr lang="en-US" sz="4200" b="0" i="0" kern="1200" dirty="0">
              <a:solidFill>
                <a:srgbClr val="FFFFFF"/>
              </a:solidFill>
              <a:latin typeface="+mj-lt"/>
              <a:ea typeface="+mj-ea"/>
              <a:cs typeface="+mj-cs"/>
            </a:endParaRPr>
          </a:p>
        </p:txBody>
      </p:sp>
      <p:sp>
        <p:nvSpPr>
          <p:cNvPr id="15" name="Content Placeholder 2">
            <a:extLst>
              <a:ext uri="{FF2B5EF4-FFF2-40B4-BE49-F238E27FC236}">
                <a16:creationId xmlns:a16="http://schemas.microsoft.com/office/drawing/2014/main" id="{643B58C3-DF67-4CBD-B12E-8210060AF6D2}"/>
              </a:ext>
            </a:extLst>
          </p:cNvPr>
          <p:cNvSpPr txBox="1">
            <a:spLocks/>
          </p:cNvSpPr>
          <p:nvPr/>
        </p:nvSpPr>
        <p:spPr>
          <a:xfrm rot="16200000">
            <a:off x="3190292" y="-509594"/>
            <a:ext cx="4547760" cy="9334500"/>
          </a:xfrm>
          <a:prstGeom prst="rect">
            <a:avLst/>
          </a:prstGeom>
        </p:spPr>
        <p:txBody>
          <a:bodyPr vert="eaVert" lIns="91440" tIns="45720" rIns="91440" bIns="45720" rtlCol="0" anchor="t" anchorCtr="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a:buClr>
                <a:schemeClr val="accent5"/>
              </a:buClr>
            </a:pPr>
            <a:r>
              <a:rPr lang="en-US" sz="2400" dirty="0"/>
              <a:t>Final model:</a:t>
            </a:r>
          </a:p>
          <a:p>
            <a:pPr marL="0" indent="0">
              <a:buClr>
                <a:schemeClr val="accent5"/>
              </a:buClr>
              <a:buNone/>
            </a:pPr>
            <a:r>
              <a:rPr lang="en-US" sz="2400" dirty="0"/>
              <a:t>   𝐵𝑂𝐷𝑌_𝐹𝐴𝑇=0.9005⋅𝐴𝐵𝐷𝑂𝑀𝐸𝑁−0.1187⋅𝑊𝐸𝐼𝐺𝐻𝑇−25.68435 </a:t>
            </a:r>
          </a:p>
          <a:p>
            <a:pPr>
              <a:buClr>
                <a:schemeClr val="accent5"/>
              </a:buClr>
            </a:pPr>
            <a:endParaRPr lang="en-US" sz="2400" dirty="0"/>
          </a:p>
          <a:p>
            <a:pPr>
              <a:buClr>
                <a:schemeClr val="accent5"/>
              </a:buClr>
            </a:pPr>
            <a:r>
              <a:rPr lang="en-US" sz="2400" dirty="0"/>
              <a:t>Rule of Thumb:</a:t>
            </a:r>
          </a:p>
          <a:p>
            <a:pPr marL="0" indent="0" algn="just">
              <a:buClr>
                <a:schemeClr val="tx2"/>
              </a:buClr>
              <a:buNone/>
            </a:pPr>
            <a:r>
              <a:rPr lang="en-US" sz="2400" dirty="0"/>
              <a:t>     In our model abdomen is positively correlated with body fat and weight is negative. These two can be the two general indices for the human body shape and weight. While two persons share the same body shape (abdomen), the one with higher body weight may have stronger body with lower body fat percentage. </a:t>
            </a:r>
          </a:p>
          <a:p>
            <a:pPr>
              <a:buClr>
                <a:schemeClr val="accent5"/>
              </a:buClr>
            </a:pPr>
            <a:endParaRPr lang="en-US" sz="2400" dirty="0"/>
          </a:p>
        </p:txBody>
      </p:sp>
    </p:spTree>
    <p:extLst>
      <p:ext uri="{BB962C8B-B14F-4D97-AF65-F5344CB8AC3E}">
        <p14:creationId xmlns:p14="http://schemas.microsoft.com/office/powerpoint/2010/main" val="1612339413"/>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225996" y="3171309"/>
            <a:ext cx="8947522" cy="1400530"/>
          </a:xfrm>
        </p:spPr>
        <p:txBody>
          <a:bodyPr vert="horz" lIns="91440" tIns="45720" rIns="91440" bIns="45720" rtlCol="0" anchor="ctr">
            <a:normAutofit/>
          </a:bodyPr>
          <a:lstStyle/>
          <a:p>
            <a:r>
              <a:rPr lang="en-US" altLang="zh-CN" sz="4200" b="0" i="0" kern="1200" dirty="0">
                <a:solidFill>
                  <a:srgbClr val="FFFFFF"/>
                </a:solidFill>
                <a:latin typeface="+mj-lt"/>
                <a:ea typeface="+mj-ea"/>
                <a:cs typeface="+mj-cs"/>
              </a:rPr>
              <a:t>Conclusion</a:t>
            </a:r>
            <a:endParaRPr lang="en-US" sz="4200" b="0" i="0" kern="1200" dirty="0">
              <a:solidFill>
                <a:srgbClr val="FFFFFF"/>
              </a:solidFill>
              <a:latin typeface="+mj-lt"/>
              <a:ea typeface="+mj-ea"/>
              <a:cs typeface="+mj-cs"/>
            </a:endParaRPr>
          </a:p>
        </p:txBody>
      </p:sp>
      <p:sp>
        <p:nvSpPr>
          <p:cNvPr id="15" name="Content Placeholder 2">
            <a:extLst>
              <a:ext uri="{FF2B5EF4-FFF2-40B4-BE49-F238E27FC236}">
                <a16:creationId xmlns:a16="http://schemas.microsoft.com/office/drawing/2014/main" id="{594CD543-7A15-46E6-B470-C358C157F440}"/>
              </a:ext>
            </a:extLst>
          </p:cNvPr>
          <p:cNvSpPr txBox="1">
            <a:spLocks/>
          </p:cNvSpPr>
          <p:nvPr/>
        </p:nvSpPr>
        <p:spPr>
          <a:xfrm rot="16200000">
            <a:off x="3119996" y="-770071"/>
            <a:ext cx="4852514" cy="9334500"/>
          </a:xfrm>
          <a:prstGeom prst="rect">
            <a:avLst/>
          </a:prstGeom>
        </p:spPr>
        <p:txBody>
          <a:bodyPr vert="eaVert" lIns="91440" tIns="45720" rIns="91440" bIns="45720" rtlCol="0" anchor="t" anchorCtr="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a:buClr>
                <a:schemeClr val="accent5"/>
              </a:buClr>
            </a:pPr>
            <a:endParaRPr lang="en-US" sz="2400" dirty="0"/>
          </a:p>
          <a:p>
            <a:pPr>
              <a:buClr>
                <a:schemeClr val="accent5"/>
              </a:buClr>
            </a:pPr>
            <a:endParaRPr lang="en-US" sz="2400" dirty="0"/>
          </a:p>
          <a:p>
            <a:pPr>
              <a:buClr>
                <a:schemeClr val="accent5"/>
              </a:buClr>
            </a:pPr>
            <a:r>
              <a:rPr lang="en-US" sz="2400" dirty="0"/>
              <a:t>Strength:</a:t>
            </a:r>
          </a:p>
          <a:p>
            <a:pPr marL="0" indent="0">
              <a:buClr>
                <a:schemeClr val="accent5"/>
              </a:buClr>
              <a:buNone/>
            </a:pPr>
            <a:r>
              <a:rPr lang="en-US" sz="2400" dirty="0"/>
              <a:t>    The accuracy of our model can be guaranteed while at the      same time, the model is simple enough and easy to understand.</a:t>
            </a:r>
          </a:p>
          <a:p>
            <a:pPr>
              <a:buClr>
                <a:schemeClr val="accent5"/>
              </a:buClr>
            </a:pPr>
            <a:r>
              <a:rPr lang="en-US" sz="2400" dirty="0"/>
              <a:t>Weakness: Accuracy of our model is very high only based on the people with normal body size. However, the people whose body is extremely out of shape, cannot be estimated by this model accurately.</a:t>
            </a:r>
          </a:p>
          <a:p>
            <a:pPr marL="0" indent="0">
              <a:buClr>
                <a:schemeClr val="tx2"/>
              </a:buClr>
              <a:buNone/>
            </a:pPr>
            <a:endParaRPr lang="en-US" sz="2400" dirty="0"/>
          </a:p>
          <a:p>
            <a:pPr>
              <a:buClr>
                <a:schemeClr val="accent5"/>
              </a:buClr>
            </a:pPr>
            <a:endParaRPr lang="en-US" sz="2400" dirty="0"/>
          </a:p>
        </p:txBody>
      </p:sp>
      <p:sp>
        <p:nvSpPr>
          <p:cNvPr id="17" name="Title 1">
            <a:extLst>
              <a:ext uri="{FF2B5EF4-FFF2-40B4-BE49-F238E27FC236}">
                <a16:creationId xmlns:a16="http://schemas.microsoft.com/office/drawing/2014/main" id="{C69FAD25-5BD1-4F7E-8357-763BCC246E47}"/>
              </a:ext>
            </a:extLst>
          </p:cNvPr>
          <p:cNvSpPr txBox="1">
            <a:spLocks/>
          </p:cNvSpPr>
          <p:nvPr/>
        </p:nvSpPr>
        <p:spPr>
          <a:xfrm>
            <a:off x="938634" y="680221"/>
            <a:ext cx="8947522" cy="140053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ltLang="zh-CN" dirty="0">
                <a:solidFill>
                  <a:srgbClr val="FFFFFF"/>
                </a:solidFill>
              </a:rPr>
              <a:t>Conclusion</a:t>
            </a:r>
            <a:endParaRPr lang="en-US" dirty="0">
              <a:solidFill>
                <a:srgbClr val="FFFFFF"/>
              </a:solidFill>
            </a:endParaRPr>
          </a:p>
        </p:txBody>
      </p:sp>
    </p:spTree>
    <p:extLst>
      <p:ext uri="{BB962C8B-B14F-4D97-AF65-F5344CB8AC3E}">
        <p14:creationId xmlns:p14="http://schemas.microsoft.com/office/powerpoint/2010/main" val="1831393124"/>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225996" y="3171309"/>
            <a:ext cx="8947522" cy="1400530"/>
          </a:xfrm>
        </p:spPr>
        <p:txBody>
          <a:bodyPr vert="horz" lIns="91440" tIns="45720" rIns="91440" bIns="45720" rtlCol="0" anchor="ctr">
            <a:normAutofit/>
          </a:bodyPr>
          <a:lstStyle/>
          <a:p>
            <a:r>
              <a:rPr lang="en-US" altLang="zh-CN" sz="4200" b="0" i="0" kern="1200" dirty="0">
                <a:solidFill>
                  <a:srgbClr val="FFFFFF"/>
                </a:solidFill>
                <a:latin typeface="+mj-lt"/>
                <a:ea typeface="+mj-ea"/>
                <a:cs typeface="+mj-cs"/>
              </a:rPr>
              <a:t>Conclusion</a:t>
            </a:r>
            <a:endParaRPr lang="en-US" sz="4200" b="0" i="0" kern="1200" dirty="0">
              <a:solidFill>
                <a:srgbClr val="FFFFFF"/>
              </a:solidFill>
              <a:latin typeface="+mj-lt"/>
              <a:ea typeface="+mj-ea"/>
              <a:cs typeface="+mj-cs"/>
            </a:endParaRPr>
          </a:p>
        </p:txBody>
      </p:sp>
      <p:pic>
        <p:nvPicPr>
          <p:cNvPr id="4" name="Picture 3" descr="A screenshot of a social media post&#10;&#10;Description automatically generated">
            <a:extLst>
              <a:ext uri="{FF2B5EF4-FFF2-40B4-BE49-F238E27FC236}">
                <a16:creationId xmlns:a16="http://schemas.microsoft.com/office/drawing/2014/main" id="{82642C7C-C222-4931-ADC3-D314FD4D2697}"/>
              </a:ext>
            </a:extLst>
          </p:cNvPr>
          <p:cNvPicPr>
            <a:picLocks noChangeAspect="1"/>
          </p:cNvPicPr>
          <p:nvPr/>
        </p:nvPicPr>
        <p:blipFill>
          <a:blip r:embed="rId6"/>
          <a:stretch>
            <a:fillRect/>
          </a:stretch>
        </p:blipFill>
        <p:spPr>
          <a:xfrm>
            <a:off x="2897499" y="788682"/>
            <a:ext cx="3774989" cy="2925955"/>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7FDF465D-4670-4999-8B4B-746E01441937}"/>
              </a:ext>
            </a:extLst>
          </p:cNvPr>
          <p:cNvPicPr>
            <a:picLocks noChangeAspect="1"/>
          </p:cNvPicPr>
          <p:nvPr/>
        </p:nvPicPr>
        <p:blipFill>
          <a:blip r:embed="rId7"/>
          <a:stretch>
            <a:fillRect/>
          </a:stretch>
        </p:blipFill>
        <p:spPr>
          <a:xfrm>
            <a:off x="6654174" y="782077"/>
            <a:ext cx="3774989" cy="3004932"/>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B56FE0FF-6FEC-4A39-BB90-832529ECF843}"/>
              </a:ext>
            </a:extLst>
          </p:cNvPr>
          <p:cNvPicPr>
            <a:picLocks noChangeAspect="1"/>
          </p:cNvPicPr>
          <p:nvPr/>
        </p:nvPicPr>
        <p:blipFill>
          <a:blip r:embed="rId8"/>
          <a:stretch>
            <a:fillRect/>
          </a:stretch>
        </p:blipFill>
        <p:spPr>
          <a:xfrm>
            <a:off x="2933757" y="3789122"/>
            <a:ext cx="3729037" cy="2998642"/>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57DFF4D1-8997-4770-9B7A-64564A3BA8DD}"/>
              </a:ext>
            </a:extLst>
          </p:cNvPr>
          <p:cNvPicPr>
            <a:picLocks noChangeAspect="1"/>
          </p:cNvPicPr>
          <p:nvPr/>
        </p:nvPicPr>
        <p:blipFill>
          <a:blip r:embed="rId9"/>
          <a:stretch>
            <a:fillRect/>
          </a:stretch>
        </p:blipFill>
        <p:spPr>
          <a:xfrm>
            <a:off x="6654175" y="3830764"/>
            <a:ext cx="3774988" cy="2974027"/>
          </a:xfrm>
          <a:prstGeom prst="rect">
            <a:avLst/>
          </a:prstGeom>
        </p:spPr>
      </p:pic>
      <p:sp>
        <p:nvSpPr>
          <p:cNvPr id="21" name="Title 1">
            <a:extLst>
              <a:ext uri="{FF2B5EF4-FFF2-40B4-BE49-F238E27FC236}">
                <a16:creationId xmlns:a16="http://schemas.microsoft.com/office/drawing/2014/main" id="{E44C314D-CDC0-4B9D-839D-B7CECEEE3D0C}"/>
              </a:ext>
            </a:extLst>
          </p:cNvPr>
          <p:cNvSpPr txBox="1">
            <a:spLocks/>
          </p:cNvSpPr>
          <p:nvPr/>
        </p:nvSpPr>
        <p:spPr>
          <a:xfrm>
            <a:off x="7367" y="-222762"/>
            <a:ext cx="8947522" cy="140053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solidFill>
                  <a:srgbClr val="FFFFFF"/>
                </a:solidFill>
              </a:rPr>
              <a:t>Shiny Graph</a:t>
            </a:r>
            <a:endParaRPr lang="en-US" dirty="0">
              <a:solidFill>
                <a:srgbClr val="FFFFFF"/>
              </a:solidFill>
            </a:endParaRPr>
          </a:p>
        </p:txBody>
      </p:sp>
    </p:spTree>
    <p:extLst>
      <p:ext uri="{BB962C8B-B14F-4D97-AF65-F5344CB8AC3E}">
        <p14:creationId xmlns:p14="http://schemas.microsoft.com/office/powerpoint/2010/main" val="2624163389"/>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0C8636A3-0E72-9E44-9766-92D672302B9D}"/>
              </a:ext>
            </a:extLst>
          </p:cNvPr>
          <p:cNvSpPr>
            <a:spLocks noGrp="1"/>
          </p:cNvSpPr>
          <p:nvPr>
            <p:ph type="title"/>
          </p:nvPr>
        </p:nvSpPr>
        <p:spPr>
          <a:xfrm>
            <a:off x="1103312" y="452718"/>
            <a:ext cx="8947522" cy="1400530"/>
          </a:xfrm>
        </p:spPr>
        <p:txBody>
          <a:bodyPr anchor="ctr">
            <a:normAutofit/>
          </a:bodyPr>
          <a:lstStyle/>
          <a:p>
            <a:r>
              <a:rPr lang="en-US" dirty="0">
                <a:solidFill>
                  <a:srgbClr val="FFFFFF"/>
                </a:solidFill>
              </a:rPr>
              <a:t>Outline</a:t>
            </a:r>
          </a:p>
        </p:txBody>
      </p:sp>
      <p:sp>
        <p:nvSpPr>
          <p:cNvPr id="3" name="Content Placeholder 2">
            <a:extLst>
              <a:ext uri="{FF2B5EF4-FFF2-40B4-BE49-F238E27FC236}">
                <a16:creationId xmlns:a16="http://schemas.microsoft.com/office/drawing/2014/main" id="{E533A5FA-1FA1-5C48-AE68-0042B332BB4F}"/>
              </a:ext>
            </a:extLst>
          </p:cNvPr>
          <p:cNvSpPr>
            <a:spLocks noGrp="1"/>
          </p:cNvSpPr>
          <p:nvPr>
            <p:ph idx="1"/>
          </p:nvPr>
        </p:nvSpPr>
        <p:spPr>
          <a:xfrm>
            <a:off x="1103312" y="2763520"/>
            <a:ext cx="8946541" cy="3484879"/>
          </a:xfrm>
        </p:spPr>
        <p:txBody>
          <a:bodyPr>
            <a:normAutofit/>
          </a:bodyPr>
          <a:lstStyle/>
          <a:p>
            <a:pPr>
              <a:buClr>
                <a:schemeClr val="accent5"/>
              </a:buClr>
            </a:pPr>
            <a:r>
              <a:rPr lang="en-US" sz="2400" dirty="0"/>
              <a:t>Introduction</a:t>
            </a:r>
          </a:p>
          <a:p>
            <a:pPr>
              <a:buClr>
                <a:schemeClr val="accent5"/>
              </a:buClr>
            </a:pPr>
            <a:r>
              <a:rPr lang="en-US" sz="2400" dirty="0"/>
              <a:t>Data Preprocessing</a:t>
            </a:r>
          </a:p>
          <a:p>
            <a:pPr>
              <a:buClr>
                <a:schemeClr val="accent5"/>
              </a:buClr>
            </a:pPr>
            <a:r>
              <a:rPr lang="en-US" sz="2400" dirty="0"/>
              <a:t>Model selection</a:t>
            </a:r>
          </a:p>
          <a:p>
            <a:pPr>
              <a:buClr>
                <a:schemeClr val="accent5"/>
              </a:buClr>
            </a:pPr>
            <a:r>
              <a:rPr lang="en-US" sz="2400" dirty="0"/>
              <a:t>Model diagnostics</a:t>
            </a:r>
          </a:p>
          <a:p>
            <a:pPr>
              <a:buClr>
                <a:schemeClr val="accent5"/>
              </a:buClr>
            </a:pPr>
            <a:r>
              <a:rPr lang="en-US" sz="2400" dirty="0"/>
              <a:t>Conclusion</a:t>
            </a:r>
          </a:p>
        </p:txBody>
      </p:sp>
    </p:spTree>
    <p:extLst>
      <p:ext uri="{BB962C8B-B14F-4D97-AF65-F5344CB8AC3E}">
        <p14:creationId xmlns:p14="http://schemas.microsoft.com/office/powerpoint/2010/main" val="641727785"/>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1103312" y="452718"/>
            <a:ext cx="8947522" cy="1400530"/>
          </a:xfrm>
        </p:spPr>
        <p:txBody>
          <a:bodyPr vert="horz" lIns="91440" tIns="45720" rIns="91440" bIns="45720" rtlCol="0" anchor="ctr">
            <a:normAutofit/>
          </a:bodyPr>
          <a:lstStyle/>
          <a:p>
            <a:r>
              <a:rPr lang="en-US" sz="4200" b="0" i="0" kern="1200" dirty="0">
                <a:solidFill>
                  <a:srgbClr val="FFFFFF"/>
                </a:solidFill>
                <a:latin typeface="+mj-lt"/>
                <a:ea typeface="+mj-ea"/>
                <a:cs typeface="+mj-cs"/>
              </a:rPr>
              <a:t>Introduction</a:t>
            </a:r>
          </a:p>
        </p:txBody>
      </p:sp>
      <p:sp>
        <p:nvSpPr>
          <p:cNvPr id="3" name="Vertical Text Placeholder 2">
            <a:extLst>
              <a:ext uri="{FF2B5EF4-FFF2-40B4-BE49-F238E27FC236}">
                <a16:creationId xmlns:a16="http://schemas.microsoft.com/office/drawing/2014/main" id="{C3387D0A-E8B6-3C4C-87A6-E6B39D693450}"/>
              </a:ext>
            </a:extLst>
          </p:cNvPr>
          <p:cNvSpPr>
            <a:spLocks noGrp="1"/>
          </p:cNvSpPr>
          <p:nvPr>
            <p:ph type="body" orient="vert" idx="1"/>
          </p:nvPr>
        </p:nvSpPr>
        <p:spPr>
          <a:xfrm>
            <a:off x="1103312" y="2763520"/>
            <a:ext cx="8946541" cy="3484879"/>
          </a:xfrm>
        </p:spPr>
        <p:txBody>
          <a:bodyPr vert="horz" lIns="91440" tIns="45720" rIns="91440" bIns="45720" rtlCol="0">
            <a:normAutofit/>
          </a:bodyPr>
          <a:lstStyle/>
          <a:p>
            <a:pPr>
              <a:buClr>
                <a:schemeClr val="tx2"/>
              </a:buClr>
            </a:pPr>
            <a:r>
              <a:rPr lang="en-US" sz="2400" dirty="0"/>
              <a:t>Background (Body Fat Percentage)</a:t>
            </a:r>
          </a:p>
          <a:p>
            <a:pPr lvl="1">
              <a:buClr>
                <a:schemeClr val="tx2"/>
              </a:buClr>
            </a:pPr>
            <a:r>
              <a:rPr lang="en-US" sz="2000" dirty="0"/>
              <a:t>A crucial index for describing health condition</a:t>
            </a:r>
          </a:p>
          <a:p>
            <a:pPr lvl="1">
              <a:buClr>
                <a:schemeClr val="tx2"/>
              </a:buClr>
            </a:pPr>
            <a:r>
              <a:rPr lang="en-US" sz="2000" dirty="0"/>
              <a:t>Previous calculation methods are costly</a:t>
            </a:r>
          </a:p>
          <a:p>
            <a:pPr>
              <a:buClr>
                <a:schemeClr val="tx2"/>
              </a:buClr>
            </a:pPr>
            <a:r>
              <a:rPr lang="en-US" sz="2400" dirty="0"/>
              <a:t>Goal</a:t>
            </a:r>
          </a:p>
          <a:p>
            <a:pPr lvl="1">
              <a:buClr>
                <a:schemeClr val="tx2"/>
              </a:buClr>
            </a:pPr>
            <a:r>
              <a:rPr lang="en-US" sz="2000" dirty="0"/>
              <a:t>To provide a simple and accurate rule-of-thumb method</a:t>
            </a:r>
          </a:p>
          <a:p>
            <a:pPr lvl="1">
              <a:buClr>
                <a:schemeClr val="tx2"/>
              </a:buClr>
            </a:pPr>
            <a:r>
              <a:rPr lang="en-US" sz="2000" dirty="0"/>
              <a:t>To provide a model only require available clinical data (costless measurement)</a:t>
            </a:r>
          </a:p>
        </p:txBody>
      </p:sp>
    </p:spTree>
    <p:extLst>
      <p:ext uri="{BB962C8B-B14F-4D97-AF65-F5344CB8AC3E}">
        <p14:creationId xmlns:p14="http://schemas.microsoft.com/office/powerpoint/2010/main" val="3321017934"/>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1103312" y="452718"/>
            <a:ext cx="8947522" cy="1400530"/>
          </a:xfrm>
        </p:spPr>
        <p:txBody>
          <a:bodyPr vert="horz" lIns="91440" tIns="45720" rIns="91440" bIns="45720" rtlCol="0" anchor="ctr">
            <a:normAutofit/>
          </a:bodyPr>
          <a:lstStyle/>
          <a:p>
            <a:r>
              <a:rPr lang="en-US" sz="4200" b="0" i="0" kern="1200" dirty="0">
                <a:solidFill>
                  <a:srgbClr val="FFFFFF"/>
                </a:solidFill>
                <a:latin typeface="+mj-lt"/>
                <a:ea typeface="+mj-ea"/>
                <a:cs typeface="+mj-cs"/>
              </a:rPr>
              <a:t>Introduction</a:t>
            </a:r>
          </a:p>
        </p:txBody>
      </p:sp>
      <p:sp>
        <p:nvSpPr>
          <p:cNvPr id="3" name="Vertical Text Placeholder 2">
            <a:extLst>
              <a:ext uri="{FF2B5EF4-FFF2-40B4-BE49-F238E27FC236}">
                <a16:creationId xmlns:a16="http://schemas.microsoft.com/office/drawing/2014/main" id="{C3387D0A-E8B6-3C4C-87A6-E6B39D693450}"/>
              </a:ext>
            </a:extLst>
          </p:cNvPr>
          <p:cNvSpPr>
            <a:spLocks noGrp="1"/>
          </p:cNvSpPr>
          <p:nvPr>
            <p:ph type="body" orient="vert" idx="1"/>
          </p:nvPr>
        </p:nvSpPr>
        <p:spPr>
          <a:xfrm>
            <a:off x="1103312" y="2763520"/>
            <a:ext cx="8946541" cy="3484879"/>
          </a:xfrm>
        </p:spPr>
        <p:txBody>
          <a:bodyPr vert="horz" lIns="91440" tIns="45720" rIns="91440" bIns="45720" rtlCol="0">
            <a:normAutofit/>
          </a:bodyPr>
          <a:lstStyle/>
          <a:p>
            <a:pPr>
              <a:buClr>
                <a:schemeClr val="tx2"/>
              </a:buClr>
            </a:pPr>
            <a:r>
              <a:rPr lang="en-US" sz="2400" dirty="0"/>
              <a:t>Data Overview</a:t>
            </a:r>
          </a:p>
          <a:p>
            <a:pPr lvl="1">
              <a:buClr>
                <a:schemeClr val="tx2"/>
              </a:buClr>
            </a:pPr>
            <a:r>
              <a:rPr lang="en-US" sz="2000" dirty="0"/>
              <a:t>252 men’s clinical measurement data</a:t>
            </a:r>
          </a:p>
          <a:p>
            <a:pPr lvl="1">
              <a:buClr>
                <a:schemeClr val="tx2"/>
              </a:buClr>
            </a:pPr>
            <a:r>
              <a:rPr lang="en-US" sz="2000" dirty="0"/>
              <a:t>Available features</a:t>
            </a:r>
          </a:p>
        </p:txBody>
      </p:sp>
      <p:graphicFrame>
        <p:nvGraphicFramePr>
          <p:cNvPr id="4" name="Table 3">
            <a:extLst>
              <a:ext uri="{FF2B5EF4-FFF2-40B4-BE49-F238E27FC236}">
                <a16:creationId xmlns:a16="http://schemas.microsoft.com/office/drawing/2014/main" id="{BD981A54-4D61-F647-872D-A4B3A27C1E2A}"/>
              </a:ext>
            </a:extLst>
          </p:cNvPr>
          <p:cNvGraphicFramePr>
            <a:graphicFrameLocks noGrp="1"/>
          </p:cNvGraphicFramePr>
          <p:nvPr>
            <p:extLst>
              <p:ext uri="{D42A27DB-BD31-4B8C-83A1-F6EECF244321}">
                <p14:modId xmlns:p14="http://schemas.microsoft.com/office/powerpoint/2010/main" val="906760469"/>
              </p:ext>
            </p:extLst>
          </p:nvPr>
        </p:nvGraphicFramePr>
        <p:xfrm>
          <a:off x="1103312" y="4264028"/>
          <a:ext cx="10325098" cy="908867"/>
        </p:xfrm>
        <a:graphic>
          <a:graphicData uri="http://schemas.openxmlformats.org/drawingml/2006/table">
            <a:tbl>
              <a:tblPr firstRow="1" bandRow="1">
                <a:tableStyleId>{7DF18680-E054-41AD-8BC1-D1AEF772440D}</a:tableStyleId>
              </a:tblPr>
              <a:tblGrid>
                <a:gridCol w="642434">
                  <a:extLst>
                    <a:ext uri="{9D8B030D-6E8A-4147-A177-3AD203B41FA5}">
                      <a16:colId xmlns:a16="http://schemas.microsoft.com/office/drawing/2014/main" val="414231643"/>
                    </a:ext>
                  </a:extLst>
                </a:gridCol>
                <a:gridCol w="832580">
                  <a:extLst>
                    <a:ext uri="{9D8B030D-6E8A-4147-A177-3AD203B41FA5}">
                      <a16:colId xmlns:a16="http://schemas.microsoft.com/office/drawing/2014/main" val="244385361"/>
                    </a:ext>
                  </a:extLst>
                </a:gridCol>
                <a:gridCol w="801482">
                  <a:extLst>
                    <a:ext uri="{9D8B030D-6E8A-4147-A177-3AD203B41FA5}">
                      <a16:colId xmlns:a16="http://schemas.microsoft.com/office/drawing/2014/main" val="2706635491"/>
                    </a:ext>
                  </a:extLst>
                </a:gridCol>
                <a:gridCol w="673532">
                  <a:extLst>
                    <a:ext uri="{9D8B030D-6E8A-4147-A177-3AD203B41FA5}">
                      <a16:colId xmlns:a16="http://schemas.microsoft.com/office/drawing/2014/main" val="4133692043"/>
                    </a:ext>
                  </a:extLst>
                </a:gridCol>
                <a:gridCol w="737507">
                  <a:extLst>
                    <a:ext uri="{9D8B030D-6E8A-4147-A177-3AD203B41FA5}">
                      <a16:colId xmlns:a16="http://schemas.microsoft.com/office/drawing/2014/main" val="1299949450"/>
                    </a:ext>
                  </a:extLst>
                </a:gridCol>
                <a:gridCol w="737507">
                  <a:extLst>
                    <a:ext uri="{9D8B030D-6E8A-4147-A177-3AD203B41FA5}">
                      <a16:colId xmlns:a16="http://schemas.microsoft.com/office/drawing/2014/main" val="494660899"/>
                    </a:ext>
                  </a:extLst>
                </a:gridCol>
                <a:gridCol w="737507">
                  <a:extLst>
                    <a:ext uri="{9D8B030D-6E8A-4147-A177-3AD203B41FA5}">
                      <a16:colId xmlns:a16="http://schemas.microsoft.com/office/drawing/2014/main" val="21607034"/>
                    </a:ext>
                  </a:extLst>
                </a:gridCol>
                <a:gridCol w="737507">
                  <a:extLst>
                    <a:ext uri="{9D8B030D-6E8A-4147-A177-3AD203B41FA5}">
                      <a16:colId xmlns:a16="http://schemas.microsoft.com/office/drawing/2014/main" val="2838103333"/>
                    </a:ext>
                  </a:extLst>
                </a:gridCol>
                <a:gridCol w="737507">
                  <a:extLst>
                    <a:ext uri="{9D8B030D-6E8A-4147-A177-3AD203B41FA5}">
                      <a16:colId xmlns:a16="http://schemas.microsoft.com/office/drawing/2014/main" val="445386035"/>
                    </a:ext>
                  </a:extLst>
                </a:gridCol>
                <a:gridCol w="737507">
                  <a:extLst>
                    <a:ext uri="{9D8B030D-6E8A-4147-A177-3AD203B41FA5}">
                      <a16:colId xmlns:a16="http://schemas.microsoft.com/office/drawing/2014/main" val="1665298015"/>
                    </a:ext>
                  </a:extLst>
                </a:gridCol>
                <a:gridCol w="737507">
                  <a:extLst>
                    <a:ext uri="{9D8B030D-6E8A-4147-A177-3AD203B41FA5}">
                      <a16:colId xmlns:a16="http://schemas.microsoft.com/office/drawing/2014/main" val="2108359782"/>
                    </a:ext>
                  </a:extLst>
                </a:gridCol>
                <a:gridCol w="737507">
                  <a:extLst>
                    <a:ext uri="{9D8B030D-6E8A-4147-A177-3AD203B41FA5}">
                      <a16:colId xmlns:a16="http://schemas.microsoft.com/office/drawing/2014/main" val="3431432699"/>
                    </a:ext>
                  </a:extLst>
                </a:gridCol>
                <a:gridCol w="737507">
                  <a:extLst>
                    <a:ext uri="{9D8B030D-6E8A-4147-A177-3AD203B41FA5}">
                      <a16:colId xmlns:a16="http://schemas.microsoft.com/office/drawing/2014/main" val="44431566"/>
                    </a:ext>
                  </a:extLst>
                </a:gridCol>
                <a:gridCol w="737507">
                  <a:extLst>
                    <a:ext uri="{9D8B030D-6E8A-4147-A177-3AD203B41FA5}">
                      <a16:colId xmlns:a16="http://schemas.microsoft.com/office/drawing/2014/main" val="1872068489"/>
                    </a:ext>
                  </a:extLst>
                </a:gridCol>
              </a:tblGrid>
              <a:tr h="550687">
                <a:tc>
                  <a:txBody>
                    <a:bodyPr/>
                    <a:lstStyle/>
                    <a:p>
                      <a:pPr algn="l" fontAlgn="ctr"/>
                      <a:r>
                        <a:rPr lang="en-US" sz="1600" b="1" dirty="0">
                          <a:effectLst/>
                        </a:rPr>
                        <a:t>AGE</a:t>
                      </a:r>
                    </a:p>
                  </a:txBody>
                  <a:tcPr marL="38100" marR="38100" marT="38100" marB="38100" anchor="ctr"/>
                </a:tc>
                <a:tc>
                  <a:txBody>
                    <a:bodyPr/>
                    <a:lstStyle/>
                    <a:p>
                      <a:pPr algn="l" fontAlgn="ctr"/>
                      <a:r>
                        <a:rPr lang="en-US" sz="1600" b="1">
                          <a:effectLst/>
                        </a:rPr>
                        <a:t>WEIGHT</a:t>
                      </a:r>
                    </a:p>
                  </a:txBody>
                  <a:tcPr marL="38100" marR="38100" marT="38100" marB="38100" anchor="ctr"/>
                </a:tc>
                <a:tc>
                  <a:txBody>
                    <a:bodyPr/>
                    <a:lstStyle/>
                    <a:p>
                      <a:pPr algn="l" fontAlgn="ctr"/>
                      <a:r>
                        <a:rPr lang="en-US" sz="1600" b="1">
                          <a:effectLst/>
                        </a:rPr>
                        <a:t>HEIGHT</a:t>
                      </a:r>
                    </a:p>
                  </a:txBody>
                  <a:tcPr marL="38100" marR="38100" marT="38100" marB="38100" anchor="ctr"/>
                </a:tc>
                <a:tc>
                  <a:txBody>
                    <a:bodyPr/>
                    <a:lstStyle/>
                    <a:p>
                      <a:pPr algn="l" fontAlgn="ctr"/>
                      <a:r>
                        <a:rPr lang="en-US" sz="1600" b="1">
                          <a:effectLst/>
                        </a:rPr>
                        <a:t>ADIPOSITY</a:t>
                      </a:r>
                    </a:p>
                  </a:txBody>
                  <a:tcPr marL="38100" marR="38100" marT="38100" marB="38100" anchor="ctr"/>
                </a:tc>
                <a:tc>
                  <a:txBody>
                    <a:bodyPr/>
                    <a:lstStyle/>
                    <a:p>
                      <a:pPr algn="l" fontAlgn="ctr"/>
                      <a:r>
                        <a:rPr lang="en-US" sz="1600" b="1">
                          <a:effectLst/>
                        </a:rPr>
                        <a:t>NECK</a:t>
                      </a:r>
                    </a:p>
                  </a:txBody>
                  <a:tcPr marL="38100" marR="38100" marT="38100" marB="38100" anchor="ctr"/>
                </a:tc>
                <a:tc>
                  <a:txBody>
                    <a:bodyPr/>
                    <a:lstStyle/>
                    <a:p>
                      <a:pPr algn="l" fontAlgn="ctr"/>
                      <a:r>
                        <a:rPr lang="en-US" sz="1600" b="1">
                          <a:effectLst/>
                        </a:rPr>
                        <a:t>CHEST</a:t>
                      </a:r>
                    </a:p>
                  </a:txBody>
                  <a:tcPr marL="38100" marR="38100" marT="38100" marB="38100" anchor="ctr"/>
                </a:tc>
                <a:tc>
                  <a:txBody>
                    <a:bodyPr/>
                    <a:lstStyle/>
                    <a:p>
                      <a:pPr algn="l" fontAlgn="ctr"/>
                      <a:r>
                        <a:rPr lang="en-US" sz="1600" b="1">
                          <a:effectLst/>
                        </a:rPr>
                        <a:t>ABDOMEN</a:t>
                      </a:r>
                    </a:p>
                  </a:txBody>
                  <a:tcPr marL="38100" marR="38100" marT="38100" marB="38100" anchor="ctr"/>
                </a:tc>
                <a:tc>
                  <a:txBody>
                    <a:bodyPr/>
                    <a:lstStyle/>
                    <a:p>
                      <a:pPr algn="l" fontAlgn="ctr"/>
                      <a:r>
                        <a:rPr lang="en-US" sz="1600" b="1">
                          <a:effectLst/>
                        </a:rPr>
                        <a:t>HIP</a:t>
                      </a:r>
                    </a:p>
                  </a:txBody>
                  <a:tcPr marL="38100" marR="38100" marT="38100" marB="38100" anchor="ctr"/>
                </a:tc>
                <a:tc>
                  <a:txBody>
                    <a:bodyPr/>
                    <a:lstStyle/>
                    <a:p>
                      <a:pPr algn="l" fontAlgn="ctr"/>
                      <a:r>
                        <a:rPr lang="en-US" sz="1600" b="1">
                          <a:effectLst/>
                        </a:rPr>
                        <a:t>THIHG</a:t>
                      </a:r>
                    </a:p>
                  </a:txBody>
                  <a:tcPr marL="38100" marR="38100" marT="38100" marB="38100" anchor="ctr"/>
                </a:tc>
                <a:tc>
                  <a:txBody>
                    <a:bodyPr/>
                    <a:lstStyle/>
                    <a:p>
                      <a:pPr algn="l" fontAlgn="ctr"/>
                      <a:r>
                        <a:rPr lang="en-US" sz="1600" b="1">
                          <a:effectLst/>
                        </a:rPr>
                        <a:t>KNEE</a:t>
                      </a:r>
                    </a:p>
                  </a:txBody>
                  <a:tcPr marL="38100" marR="38100" marT="38100" marB="38100" anchor="ctr"/>
                </a:tc>
                <a:tc>
                  <a:txBody>
                    <a:bodyPr/>
                    <a:lstStyle/>
                    <a:p>
                      <a:pPr algn="l" fontAlgn="ctr"/>
                      <a:r>
                        <a:rPr lang="en-US" sz="1600" b="1">
                          <a:effectLst/>
                        </a:rPr>
                        <a:t>ANKLE</a:t>
                      </a:r>
                    </a:p>
                  </a:txBody>
                  <a:tcPr marL="38100" marR="38100" marT="38100" marB="38100" anchor="ctr"/>
                </a:tc>
                <a:tc>
                  <a:txBody>
                    <a:bodyPr/>
                    <a:lstStyle/>
                    <a:p>
                      <a:pPr algn="l" fontAlgn="ctr"/>
                      <a:r>
                        <a:rPr lang="en-US" sz="1600" b="1">
                          <a:effectLst/>
                        </a:rPr>
                        <a:t>BICEPS</a:t>
                      </a:r>
                    </a:p>
                  </a:txBody>
                  <a:tcPr marL="38100" marR="38100" marT="38100" marB="38100" anchor="ctr"/>
                </a:tc>
                <a:tc>
                  <a:txBody>
                    <a:bodyPr/>
                    <a:lstStyle/>
                    <a:p>
                      <a:pPr algn="l" fontAlgn="ctr"/>
                      <a:r>
                        <a:rPr lang="en-US" sz="1600" b="1">
                          <a:effectLst/>
                        </a:rPr>
                        <a:t>FOREARM</a:t>
                      </a:r>
                    </a:p>
                  </a:txBody>
                  <a:tcPr marL="38100" marR="38100" marT="38100" marB="38100" anchor="ctr"/>
                </a:tc>
                <a:tc>
                  <a:txBody>
                    <a:bodyPr/>
                    <a:lstStyle/>
                    <a:p>
                      <a:pPr algn="l" fontAlgn="ctr"/>
                      <a:r>
                        <a:rPr lang="en-US" sz="1600" b="1">
                          <a:effectLst/>
                        </a:rPr>
                        <a:t>WRIST</a:t>
                      </a:r>
                    </a:p>
                  </a:txBody>
                  <a:tcPr marL="38100" marR="38100" marT="38100" marB="38100" anchor="ctr"/>
                </a:tc>
                <a:extLst>
                  <a:ext uri="{0D108BD9-81ED-4DB2-BD59-A6C34878D82A}">
                    <a16:rowId xmlns:a16="http://schemas.microsoft.com/office/drawing/2014/main" val="1380854049"/>
                  </a:ext>
                </a:extLst>
              </a:tr>
              <a:tr h="344987">
                <a:tc>
                  <a:txBody>
                    <a:bodyPr/>
                    <a:lstStyle/>
                    <a:p>
                      <a:pPr algn="l" fontAlgn="ctr"/>
                      <a:r>
                        <a:rPr lang="en-US" sz="1600" dirty="0">
                          <a:effectLst/>
                        </a:rPr>
                        <a:t>years</a:t>
                      </a:r>
                    </a:p>
                  </a:txBody>
                  <a:tcPr marL="38100" marR="38100" marT="38100" marB="38100" anchor="ctr"/>
                </a:tc>
                <a:tc>
                  <a:txBody>
                    <a:bodyPr/>
                    <a:lstStyle/>
                    <a:p>
                      <a:pPr algn="l" fontAlgn="ctr"/>
                      <a:r>
                        <a:rPr lang="en-US" sz="1600">
                          <a:effectLst/>
                        </a:rPr>
                        <a:t>lbs</a:t>
                      </a:r>
                    </a:p>
                  </a:txBody>
                  <a:tcPr marL="38100" marR="38100" marT="38100" marB="38100" anchor="ctr"/>
                </a:tc>
                <a:tc>
                  <a:txBody>
                    <a:bodyPr/>
                    <a:lstStyle/>
                    <a:p>
                      <a:pPr algn="l" fontAlgn="ctr"/>
                      <a:r>
                        <a:rPr lang="en-US" sz="1600">
                          <a:effectLst/>
                        </a:rPr>
                        <a:t>inches</a:t>
                      </a:r>
                    </a:p>
                  </a:txBody>
                  <a:tcPr marL="38100" marR="38100" marT="38100" marB="38100" anchor="ctr"/>
                </a:tc>
                <a:tc>
                  <a:txBody>
                    <a:bodyPr/>
                    <a:lstStyle/>
                    <a:p>
                      <a:pPr algn="l" fontAlgn="ctr"/>
                      <a:r>
                        <a:rPr lang="en-US" sz="1600">
                          <a:effectLst/>
                        </a:rPr>
                        <a:t>bmi</a:t>
                      </a:r>
                    </a:p>
                  </a:txBody>
                  <a:tcPr marL="38100" marR="38100" marT="38100" marB="38100" anchor="ctr"/>
                </a:tc>
                <a:tc>
                  <a:txBody>
                    <a:bodyPr/>
                    <a:lstStyle/>
                    <a:p>
                      <a:pPr algn="l" fontAlgn="ctr"/>
                      <a:r>
                        <a:rPr lang="en-US" sz="1600">
                          <a:effectLst/>
                        </a:rPr>
                        <a:t>cm</a:t>
                      </a:r>
                    </a:p>
                  </a:txBody>
                  <a:tcPr marL="38100" marR="38100" marT="38100" marB="38100" anchor="ctr"/>
                </a:tc>
                <a:tc>
                  <a:txBody>
                    <a:bodyPr/>
                    <a:lstStyle/>
                    <a:p>
                      <a:pPr algn="l" fontAlgn="ctr"/>
                      <a:r>
                        <a:rPr lang="en-US" sz="1600">
                          <a:effectLst/>
                        </a:rPr>
                        <a:t>cm</a:t>
                      </a:r>
                    </a:p>
                  </a:txBody>
                  <a:tcPr marL="38100" marR="38100" marT="38100" marB="38100" anchor="ctr"/>
                </a:tc>
                <a:tc>
                  <a:txBody>
                    <a:bodyPr/>
                    <a:lstStyle/>
                    <a:p>
                      <a:pPr algn="l" fontAlgn="ctr"/>
                      <a:r>
                        <a:rPr lang="en-US" sz="1600">
                          <a:effectLst/>
                        </a:rPr>
                        <a:t>cm</a:t>
                      </a:r>
                    </a:p>
                  </a:txBody>
                  <a:tcPr marL="38100" marR="38100" marT="38100" marB="38100" anchor="ctr"/>
                </a:tc>
                <a:tc>
                  <a:txBody>
                    <a:bodyPr/>
                    <a:lstStyle/>
                    <a:p>
                      <a:pPr algn="l" fontAlgn="ctr"/>
                      <a:r>
                        <a:rPr lang="en-US" sz="1600">
                          <a:effectLst/>
                        </a:rPr>
                        <a:t>cm</a:t>
                      </a:r>
                    </a:p>
                  </a:txBody>
                  <a:tcPr marL="38100" marR="38100" marT="38100" marB="38100" anchor="ctr"/>
                </a:tc>
                <a:tc>
                  <a:txBody>
                    <a:bodyPr/>
                    <a:lstStyle/>
                    <a:p>
                      <a:pPr algn="l" fontAlgn="ctr"/>
                      <a:r>
                        <a:rPr lang="en-US" sz="1600">
                          <a:effectLst/>
                        </a:rPr>
                        <a:t>cm</a:t>
                      </a:r>
                    </a:p>
                  </a:txBody>
                  <a:tcPr marL="38100" marR="38100" marT="38100" marB="38100" anchor="ctr"/>
                </a:tc>
                <a:tc>
                  <a:txBody>
                    <a:bodyPr/>
                    <a:lstStyle/>
                    <a:p>
                      <a:pPr algn="l" fontAlgn="ctr"/>
                      <a:r>
                        <a:rPr lang="en-US" sz="1600">
                          <a:effectLst/>
                        </a:rPr>
                        <a:t>cm</a:t>
                      </a:r>
                    </a:p>
                  </a:txBody>
                  <a:tcPr marL="38100" marR="38100" marT="38100" marB="38100" anchor="ctr"/>
                </a:tc>
                <a:tc>
                  <a:txBody>
                    <a:bodyPr/>
                    <a:lstStyle/>
                    <a:p>
                      <a:pPr algn="l" fontAlgn="ctr"/>
                      <a:r>
                        <a:rPr lang="en-US" sz="1600">
                          <a:effectLst/>
                        </a:rPr>
                        <a:t>cm</a:t>
                      </a:r>
                    </a:p>
                  </a:txBody>
                  <a:tcPr marL="38100" marR="38100" marT="38100" marB="38100" anchor="ctr"/>
                </a:tc>
                <a:tc>
                  <a:txBody>
                    <a:bodyPr/>
                    <a:lstStyle/>
                    <a:p>
                      <a:pPr algn="l" fontAlgn="ctr"/>
                      <a:r>
                        <a:rPr lang="en-US" sz="1600">
                          <a:effectLst/>
                        </a:rPr>
                        <a:t>cm</a:t>
                      </a:r>
                    </a:p>
                  </a:txBody>
                  <a:tcPr marL="38100" marR="38100" marT="38100" marB="38100" anchor="ctr"/>
                </a:tc>
                <a:tc>
                  <a:txBody>
                    <a:bodyPr/>
                    <a:lstStyle/>
                    <a:p>
                      <a:pPr algn="l" fontAlgn="ctr"/>
                      <a:r>
                        <a:rPr lang="en-US" sz="1600">
                          <a:effectLst/>
                        </a:rPr>
                        <a:t>cm</a:t>
                      </a:r>
                    </a:p>
                  </a:txBody>
                  <a:tcPr marL="38100" marR="38100" marT="38100" marB="38100" anchor="ctr"/>
                </a:tc>
                <a:tc>
                  <a:txBody>
                    <a:bodyPr/>
                    <a:lstStyle/>
                    <a:p>
                      <a:pPr algn="l" fontAlgn="ctr"/>
                      <a:r>
                        <a:rPr lang="en-US" sz="1600" dirty="0">
                          <a:effectLst/>
                        </a:rPr>
                        <a:t>cm</a:t>
                      </a:r>
                    </a:p>
                  </a:txBody>
                  <a:tcPr marL="38100" marR="38100" marT="38100" marB="38100" anchor="ctr"/>
                </a:tc>
                <a:extLst>
                  <a:ext uri="{0D108BD9-81ED-4DB2-BD59-A6C34878D82A}">
                    <a16:rowId xmlns:a16="http://schemas.microsoft.com/office/drawing/2014/main" val="3109631945"/>
                  </a:ext>
                </a:extLst>
              </a:tr>
            </a:tbl>
          </a:graphicData>
        </a:graphic>
      </p:graphicFrame>
    </p:spTree>
    <p:extLst>
      <p:ext uri="{BB962C8B-B14F-4D97-AF65-F5344CB8AC3E}">
        <p14:creationId xmlns:p14="http://schemas.microsoft.com/office/powerpoint/2010/main" val="1745399155"/>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1103312" y="452718"/>
            <a:ext cx="8947522" cy="1400530"/>
          </a:xfrm>
        </p:spPr>
        <p:txBody>
          <a:bodyPr vert="horz" lIns="91440" tIns="45720" rIns="91440" bIns="45720" rtlCol="0" anchor="ctr">
            <a:normAutofit/>
          </a:bodyPr>
          <a:lstStyle/>
          <a:p>
            <a:r>
              <a:rPr lang="en-US" sz="4200" b="0" i="0" kern="1200" dirty="0">
                <a:solidFill>
                  <a:srgbClr val="FFFFFF"/>
                </a:solidFill>
                <a:latin typeface="+mj-lt"/>
                <a:ea typeface="+mj-ea"/>
                <a:cs typeface="+mj-cs"/>
              </a:rPr>
              <a:t>Data Preprocessing</a:t>
            </a:r>
          </a:p>
        </p:txBody>
      </p:sp>
      <p:sp>
        <p:nvSpPr>
          <p:cNvPr id="3" name="Vertical Text Placeholder 2">
            <a:extLst>
              <a:ext uri="{FF2B5EF4-FFF2-40B4-BE49-F238E27FC236}">
                <a16:creationId xmlns:a16="http://schemas.microsoft.com/office/drawing/2014/main" id="{C3387D0A-E8B6-3C4C-87A6-E6B39D693450}"/>
              </a:ext>
            </a:extLst>
          </p:cNvPr>
          <p:cNvSpPr>
            <a:spLocks noGrp="1"/>
          </p:cNvSpPr>
          <p:nvPr>
            <p:ph type="body" orient="vert" idx="1"/>
          </p:nvPr>
        </p:nvSpPr>
        <p:spPr>
          <a:xfrm>
            <a:off x="1072171" y="2359608"/>
            <a:ext cx="8946541" cy="3484879"/>
          </a:xfrm>
        </p:spPr>
        <p:txBody>
          <a:bodyPr vert="horz" lIns="91440" tIns="45720" rIns="91440" bIns="45720" rtlCol="0">
            <a:normAutofit/>
          </a:bodyPr>
          <a:lstStyle/>
          <a:p>
            <a:pPr>
              <a:buClr>
                <a:schemeClr val="tx2"/>
              </a:buClr>
            </a:pPr>
            <a:r>
              <a:rPr lang="en-US" sz="2400" dirty="0"/>
              <a:t>Outliers Detection</a:t>
            </a:r>
          </a:p>
          <a:p>
            <a:pPr lvl="1">
              <a:buClr>
                <a:schemeClr val="tx2"/>
              </a:buClr>
            </a:pPr>
            <a:r>
              <a:rPr lang="en-US" sz="2200" dirty="0"/>
              <a:t>Boxplot</a:t>
            </a:r>
          </a:p>
        </p:txBody>
      </p:sp>
      <p:sp>
        <p:nvSpPr>
          <p:cNvPr id="6" name="TextBox 5">
            <a:extLst>
              <a:ext uri="{FF2B5EF4-FFF2-40B4-BE49-F238E27FC236}">
                <a16:creationId xmlns:a16="http://schemas.microsoft.com/office/drawing/2014/main" id="{8984E517-AF94-0241-AE58-E9E14077B4B6}"/>
              </a:ext>
            </a:extLst>
          </p:cNvPr>
          <p:cNvSpPr txBox="1"/>
          <p:nvPr/>
        </p:nvSpPr>
        <p:spPr>
          <a:xfrm>
            <a:off x="4749839" y="5842726"/>
            <a:ext cx="3935393" cy="369332"/>
          </a:xfrm>
          <a:prstGeom prst="rect">
            <a:avLst/>
          </a:prstGeom>
          <a:noFill/>
        </p:spPr>
        <p:txBody>
          <a:bodyPr wrap="square" rtlCol="0">
            <a:spAutoFit/>
          </a:bodyPr>
          <a:lstStyle/>
          <a:p>
            <a:r>
              <a:rPr lang="en-US" dirty="0"/>
              <a:t>Graph1: Examples of Boxplots</a:t>
            </a:r>
          </a:p>
        </p:txBody>
      </p:sp>
      <p:pic>
        <p:nvPicPr>
          <p:cNvPr id="7" name="Picture 6">
            <a:extLst>
              <a:ext uri="{FF2B5EF4-FFF2-40B4-BE49-F238E27FC236}">
                <a16:creationId xmlns:a16="http://schemas.microsoft.com/office/drawing/2014/main" id="{2914BEBB-E3C0-CD4F-A1E8-34EAFC427720}"/>
              </a:ext>
            </a:extLst>
          </p:cNvPr>
          <p:cNvPicPr>
            <a:picLocks noChangeAspect="1"/>
          </p:cNvPicPr>
          <p:nvPr/>
        </p:nvPicPr>
        <p:blipFill>
          <a:blip r:embed="rId6"/>
          <a:stretch>
            <a:fillRect/>
          </a:stretch>
        </p:blipFill>
        <p:spPr>
          <a:xfrm>
            <a:off x="1355745" y="3371198"/>
            <a:ext cx="9931400" cy="2387600"/>
          </a:xfrm>
          <a:prstGeom prst="rect">
            <a:avLst/>
          </a:prstGeom>
        </p:spPr>
      </p:pic>
    </p:spTree>
    <p:extLst>
      <p:ext uri="{BB962C8B-B14F-4D97-AF65-F5344CB8AC3E}">
        <p14:creationId xmlns:p14="http://schemas.microsoft.com/office/powerpoint/2010/main" val="385580165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1103312" y="452718"/>
            <a:ext cx="8947522" cy="1400530"/>
          </a:xfrm>
        </p:spPr>
        <p:txBody>
          <a:bodyPr vert="horz" lIns="91440" tIns="45720" rIns="91440" bIns="45720" rtlCol="0" anchor="ctr">
            <a:normAutofit/>
          </a:bodyPr>
          <a:lstStyle/>
          <a:p>
            <a:r>
              <a:rPr lang="en-US" sz="4200" b="0" i="0" kern="1200" dirty="0">
                <a:solidFill>
                  <a:srgbClr val="FFFFFF"/>
                </a:solidFill>
                <a:latin typeface="+mj-lt"/>
                <a:ea typeface="+mj-ea"/>
                <a:cs typeface="+mj-cs"/>
              </a:rPr>
              <a:t>Data Preprocessing</a:t>
            </a:r>
          </a:p>
        </p:txBody>
      </p:sp>
      <p:sp>
        <p:nvSpPr>
          <p:cNvPr id="3" name="Vertical Text Placeholder 2">
            <a:extLst>
              <a:ext uri="{FF2B5EF4-FFF2-40B4-BE49-F238E27FC236}">
                <a16:creationId xmlns:a16="http://schemas.microsoft.com/office/drawing/2014/main" id="{C3387D0A-E8B6-3C4C-87A6-E6B39D693450}"/>
              </a:ext>
            </a:extLst>
          </p:cNvPr>
          <p:cNvSpPr>
            <a:spLocks noGrp="1"/>
          </p:cNvSpPr>
          <p:nvPr>
            <p:ph type="body" orient="vert" idx="1"/>
          </p:nvPr>
        </p:nvSpPr>
        <p:spPr>
          <a:xfrm>
            <a:off x="1103312" y="2314916"/>
            <a:ext cx="9834764" cy="4546940"/>
          </a:xfrm>
        </p:spPr>
        <p:txBody>
          <a:bodyPr vert="horz" lIns="91440" tIns="45720" rIns="91440" bIns="45720" rtlCol="0">
            <a:normAutofit lnSpcReduction="10000"/>
          </a:bodyPr>
          <a:lstStyle/>
          <a:p>
            <a:pPr>
              <a:buClr>
                <a:schemeClr val="tx2"/>
              </a:buClr>
            </a:pPr>
            <a:r>
              <a:rPr lang="en-US" sz="2400" dirty="0"/>
              <a:t>For Measurement Error</a:t>
            </a:r>
          </a:p>
          <a:p>
            <a:pPr lvl="1">
              <a:buClr>
                <a:schemeClr val="tx2"/>
              </a:buClr>
            </a:pPr>
            <a:r>
              <a:rPr lang="en-US" sz="2000" dirty="0"/>
              <a:t>Impute by BMI function (</a:t>
            </a:r>
            <a:r>
              <a:rPr lang="en-US" sz="2000" b="1" dirty="0"/>
              <a:t>BMI = </a:t>
            </a:r>
            <a:r>
              <a:rPr lang="en-US" b="1" dirty="0"/>
              <a:t>WEIGHT/(HEIGHT^2) * 703</a:t>
            </a:r>
            <a:r>
              <a:rPr lang="en-US" sz="2000" dirty="0"/>
              <a:t>)</a:t>
            </a:r>
          </a:p>
          <a:p>
            <a:pPr marL="457200" lvl="1" indent="0">
              <a:buClr>
                <a:schemeClr val="tx2"/>
              </a:buClr>
              <a:buNone/>
            </a:pPr>
            <a:r>
              <a:rPr lang="en-US" sz="2000" dirty="0"/>
              <a:t>	e.g. The height of No.42 is too short while the other measurement data seem normal </a:t>
            </a:r>
            <a:r>
              <a:rPr lang="en-US" sz="2000" dirty="0">
                <a:sym typeface="Wingdings" pitchFamily="2" charset="2"/>
              </a:rPr>
              <a:t> Inverse BMI: Height = (Weight/703*BMI)</a:t>
            </a:r>
            <a:r>
              <a:rPr lang="en-US" sz="2000" baseline="30000" dirty="0">
                <a:sym typeface="Wingdings" pitchFamily="2" charset="2"/>
              </a:rPr>
              <a:t>0.5</a:t>
            </a:r>
            <a:r>
              <a:rPr lang="en-US" sz="2000" dirty="0"/>
              <a:t> </a:t>
            </a:r>
          </a:p>
          <a:p>
            <a:pPr marL="457200" lvl="1" indent="0">
              <a:buClr>
                <a:schemeClr val="tx2"/>
              </a:buClr>
              <a:buNone/>
            </a:pPr>
            <a:endParaRPr lang="en-US" sz="1600" dirty="0"/>
          </a:p>
          <a:p>
            <a:pPr marL="457200" lvl="1" indent="0">
              <a:buClr>
                <a:schemeClr val="tx2"/>
              </a:buClr>
              <a:buNone/>
            </a:pPr>
            <a:endParaRPr lang="en-US" sz="1600" dirty="0"/>
          </a:p>
          <a:p>
            <a:pPr lvl="1">
              <a:buClr>
                <a:schemeClr val="tx2"/>
              </a:buClr>
            </a:pPr>
            <a:r>
              <a:rPr lang="en-US" sz="2000" dirty="0"/>
              <a:t>Impute by regression method</a:t>
            </a:r>
          </a:p>
          <a:p>
            <a:pPr marL="457200" lvl="1" indent="0">
              <a:buClr>
                <a:schemeClr val="tx2"/>
              </a:buClr>
              <a:buNone/>
            </a:pPr>
            <a:r>
              <a:rPr lang="en-US" sz="2000" dirty="0"/>
              <a:t>    Build a regression model for wrist first (</a:t>
            </a:r>
            <a:r>
              <a:rPr lang="en-US" sz="2000" dirty="0" err="1"/>
              <a:t>Wrist~Ankle+Knee+Age</a:t>
            </a:r>
            <a:r>
              <a:rPr lang="en-US" sz="2000" dirty="0"/>
              <a:t>)</a:t>
            </a:r>
          </a:p>
          <a:p>
            <a:pPr marL="457200" lvl="1" indent="0">
              <a:buClr>
                <a:schemeClr val="tx2"/>
              </a:buClr>
              <a:buNone/>
            </a:pPr>
            <a:r>
              <a:rPr lang="en-US" sz="2000" dirty="0"/>
              <a:t>    Impute the value for the outlier</a:t>
            </a:r>
          </a:p>
          <a:p>
            <a:pPr>
              <a:buClr>
                <a:schemeClr val="tx2"/>
              </a:buClr>
            </a:pPr>
            <a:r>
              <a:rPr lang="en-US" sz="2400" dirty="0"/>
              <a:t>For Extreme value (not due to measurement error)</a:t>
            </a:r>
          </a:p>
          <a:p>
            <a:pPr lvl="1">
              <a:buClr>
                <a:schemeClr val="tx2"/>
              </a:buClr>
            </a:pPr>
            <a:r>
              <a:rPr lang="en-US" sz="2200" dirty="0"/>
              <a:t>Drop these records (39, 41, 216)</a:t>
            </a:r>
            <a:endParaRPr lang="en-US" sz="2400" dirty="0"/>
          </a:p>
        </p:txBody>
      </p:sp>
      <p:pic>
        <p:nvPicPr>
          <p:cNvPr id="7" name="Picture 6">
            <a:extLst>
              <a:ext uri="{FF2B5EF4-FFF2-40B4-BE49-F238E27FC236}">
                <a16:creationId xmlns:a16="http://schemas.microsoft.com/office/drawing/2014/main" id="{8EAEBF36-D9F0-9241-A3CA-C60A8D3E5683}"/>
              </a:ext>
            </a:extLst>
          </p:cNvPr>
          <p:cNvPicPr>
            <a:picLocks noChangeAspect="1"/>
          </p:cNvPicPr>
          <p:nvPr/>
        </p:nvPicPr>
        <p:blipFill>
          <a:blip r:embed="rId6"/>
          <a:stretch>
            <a:fillRect/>
          </a:stretch>
        </p:blipFill>
        <p:spPr>
          <a:xfrm>
            <a:off x="4268988" y="3808855"/>
            <a:ext cx="3086100" cy="736600"/>
          </a:xfrm>
          <a:prstGeom prst="rect">
            <a:avLst/>
          </a:prstGeom>
        </p:spPr>
      </p:pic>
    </p:spTree>
    <p:extLst>
      <p:ext uri="{BB962C8B-B14F-4D97-AF65-F5344CB8AC3E}">
        <p14:creationId xmlns:p14="http://schemas.microsoft.com/office/powerpoint/2010/main" val="2414815143"/>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1103312" y="452718"/>
            <a:ext cx="8947522" cy="1400530"/>
          </a:xfrm>
        </p:spPr>
        <p:txBody>
          <a:bodyPr vert="horz" lIns="91440" tIns="45720" rIns="91440" bIns="45720" rtlCol="0" anchor="ctr">
            <a:normAutofit/>
          </a:bodyPr>
          <a:lstStyle/>
          <a:p>
            <a:r>
              <a:rPr lang="en-US" altLang="zh-CN" sz="4200" b="0" i="0" kern="1200" dirty="0">
                <a:solidFill>
                  <a:srgbClr val="FFFFFF"/>
                </a:solidFill>
                <a:latin typeface="+mj-lt"/>
                <a:ea typeface="+mj-ea"/>
                <a:cs typeface="+mj-cs"/>
              </a:rPr>
              <a:t>Model Selection</a:t>
            </a:r>
            <a:endParaRPr lang="en-US" sz="4200" b="0" i="0" kern="1200" dirty="0">
              <a:solidFill>
                <a:srgbClr val="FFFFFF"/>
              </a:solidFill>
              <a:latin typeface="+mj-lt"/>
              <a:ea typeface="+mj-ea"/>
              <a:cs typeface="+mj-cs"/>
            </a:endParaRPr>
          </a:p>
        </p:txBody>
      </p:sp>
      <p:sp>
        <p:nvSpPr>
          <p:cNvPr id="3" name="Vertical Text Placeholder 2">
            <a:extLst>
              <a:ext uri="{FF2B5EF4-FFF2-40B4-BE49-F238E27FC236}">
                <a16:creationId xmlns:a16="http://schemas.microsoft.com/office/drawing/2014/main" id="{C3387D0A-E8B6-3C4C-87A6-E6B39D693450}"/>
              </a:ext>
            </a:extLst>
          </p:cNvPr>
          <p:cNvSpPr>
            <a:spLocks noGrp="1"/>
          </p:cNvSpPr>
          <p:nvPr>
            <p:ph type="body" orient="vert" idx="1"/>
          </p:nvPr>
        </p:nvSpPr>
        <p:spPr>
          <a:xfrm>
            <a:off x="761206" y="1865697"/>
            <a:ext cx="9834764" cy="4546940"/>
          </a:xfrm>
        </p:spPr>
        <p:txBody>
          <a:bodyPr vert="horz" lIns="91440" tIns="45720" rIns="91440" bIns="45720" rtlCol="0">
            <a:normAutofit/>
          </a:bodyPr>
          <a:lstStyle/>
          <a:p>
            <a:pPr>
              <a:buClr>
                <a:schemeClr val="tx2"/>
              </a:buClr>
            </a:pPr>
            <a:r>
              <a:rPr lang="en-US" sz="2400" dirty="0"/>
              <a:t>Forward regression</a:t>
            </a:r>
          </a:p>
          <a:p>
            <a:pPr marL="0" indent="0">
              <a:buClr>
                <a:schemeClr val="tx2"/>
              </a:buClr>
              <a:buNone/>
            </a:pPr>
            <a:r>
              <a:rPr lang="en-US" sz="1600" dirty="0"/>
              <a:t>       ABDOMEN, WEIGHT and WRIST are significant variables in forward regression</a:t>
            </a:r>
          </a:p>
          <a:p>
            <a:pPr marL="0" indent="0">
              <a:buClr>
                <a:schemeClr val="tx2"/>
              </a:buClr>
              <a:buNone/>
            </a:pPr>
            <a:endParaRPr lang="en-US" sz="2400" dirty="0"/>
          </a:p>
          <a:p>
            <a:pPr marL="0" indent="0">
              <a:buClr>
                <a:schemeClr val="tx2"/>
              </a:buClr>
              <a:buNone/>
            </a:pPr>
            <a:endParaRPr lang="en-US" sz="2400" dirty="0"/>
          </a:p>
          <a:p>
            <a:pPr marL="0" indent="0">
              <a:buClr>
                <a:schemeClr val="tx2"/>
              </a:buClr>
              <a:buNone/>
            </a:pPr>
            <a:endParaRPr lang="en-US" sz="2400" dirty="0"/>
          </a:p>
          <a:p>
            <a:pPr marL="0" indent="0">
              <a:buClr>
                <a:schemeClr val="tx2"/>
              </a:buClr>
              <a:buNone/>
            </a:pPr>
            <a:endParaRPr lang="en-US" sz="2400" dirty="0"/>
          </a:p>
          <a:p>
            <a:pPr>
              <a:buClr>
                <a:schemeClr val="tx2"/>
              </a:buClr>
            </a:pPr>
            <a:endParaRPr lang="en-US" sz="2400" dirty="0"/>
          </a:p>
          <a:p>
            <a:pPr>
              <a:buClr>
                <a:schemeClr val="tx2"/>
              </a:buClr>
            </a:pPr>
            <a:r>
              <a:rPr lang="en-US" sz="2400" dirty="0"/>
              <a:t>Backward regression </a:t>
            </a:r>
          </a:p>
          <a:p>
            <a:pPr marL="0" indent="0">
              <a:buClr>
                <a:schemeClr val="tx2"/>
              </a:buClr>
              <a:buNone/>
            </a:pPr>
            <a:r>
              <a:rPr lang="en-US" sz="1600" dirty="0"/>
              <a:t>       The performance of backward regression with criteria  BIC is  not so good here, so we won’t show the result here.</a:t>
            </a:r>
            <a:endParaRPr lang="en-US" sz="2400" dirty="0"/>
          </a:p>
        </p:txBody>
      </p:sp>
      <p:pic>
        <p:nvPicPr>
          <p:cNvPr id="7" name="Picture 6" descr="A screenshot of a cell phone&#10;&#10;Description automatically generated">
            <a:extLst>
              <a:ext uri="{FF2B5EF4-FFF2-40B4-BE49-F238E27FC236}">
                <a16:creationId xmlns:a16="http://schemas.microsoft.com/office/drawing/2014/main" id="{1F5B5807-AA5B-4445-ADD4-B20E0439E884}"/>
              </a:ext>
            </a:extLst>
          </p:cNvPr>
          <p:cNvPicPr>
            <a:picLocks noChangeAspect="1"/>
          </p:cNvPicPr>
          <p:nvPr/>
        </p:nvPicPr>
        <p:blipFill>
          <a:blip r:embed="rId6"/>
          <a:stretch>
            <a:fillRect/>
          </a:stretch>
        </p:blipFill>
        <p:spPr>
          <a:xfrm>
            <a:off x="2158739" y="2771085"/>
            <a:ext cx="5879350" cy="2185384"/>
          </a:xfrm>
          <a:prstGeom prst="rect">
            <a:avLst/>
          </a:prstGeom>
        </p:spPr>
      </p:pic>
    </p:spTree>
    <p:extLst>
      <p:ext uri="{BB962C8B-B14F-4D97-AF65-F5344CB8AC3E}">
        <p14:creationId xmlns:p14="http://schemas.microsoft.com/office/powerpoint/2010/main" val="114972281"/>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1103312" y="452718"/>
            <a:ext cx="8947522" cy="1400530"/>
          </a:xfrm>
        </p:spPr>
        <p:txBody>
          <a:bodyPr vert="horz" lIns="91440" tIns="45720" rIns="91440" bIns="45720" rtlCol="0" anchor="ctr">
            <a:normAutofit/>
          </a:bodyPr>
          <a:lstStyle/>
          <a:p>
            <a:r>
              <a:rPr lang="en-US" sz="4200" b="0" i="0" kern="1200" dirty="0">
                <a:solidFill>
                  <a:srgbClr val="FFFFFF"/>
                </a:solidFill>
                <a:latin typeface="+mj-lt"/>
                <a:ea typeface="+mj-ea"/>
                <a:cs typeface="+mj-cs"/>
              </a:rPr>
              <a:t>Model Selection</a:t>
            </a:r>
          </a:p>
        </p:txBody>
      </p:sp>
      <p:sp>
        <p:nvSpPr>
          <p:cNvPr id="3" name="Vertical Text Placeholder 2">
            <a:extLst>
              <a:ext uri="{FF2B5EF4-FFF2-40B4-BE49-F238E27FC236}">
                <a16:creationId xmlns:a16="http://schemas.microsoft.com/office/drawing/2014/main" id="{C3387D0A-E8B6-3C4C-87A6-E6B39D693450}"/>
              </a:ext>
            </a:extLst>
          </p:cNvPr>
          <p:cNvSpPr>
            <a:spLocks noGrp="1"/>
          </p:cNvSpPr>
          <p:nvPr>
            <p:ph type="body" orient="vert" idx="1"/>
          </p:nvPr>
        </p:nvSpPr>
        <p:spPr>
          <a:xfrm>
            <a:off x="945948" y="2286162"/>
            <a:ext cx="9834764" cy="4213998"/>
          </a:xfrm>
        </p:spPr>
        <p:txBody>
          <a:bodyPr vert="horz" lIns="91440" tIns="45720" rIns="91440" bIns="45720" rtlCol="0">
            <a:normAutofit fontScale="85000" lnSpcReduction="20000"/>
          </a:bodyPr>
          <a:lstStyle/>
          <a:p>
            <a:pPr>
              <a:buClr>
                <a:schemeClr val="tx2"/>
              </a:buClr>
            </a:pPr>
            <a:r>
              <a:rPr lang="en-US" sz="2400" dirty="0"/>
              <a:t>Model comparing.</a:t>
            </a:r>
          </a:p>
          <a:p>
            <a:pPr marL="0" indent="0">
              <a:buClr>
                <a:schemeClr val="tx2"/>
              </a:buClr>
              <a:buNone/>
            </a:pPr>
            <a:r>
              <a:rPr lang="en-US" sz="2400" dirty="0"/>
              <a:t>    </a:t>
            </a:r>
            <a:r>
              <a:rPr lang="en-US" sz="1600" dirty="0"/>
              <a:t>In order to make model simple and easy to understand, we would only select two variable     from the result of stepwise model. Comparing the two following models:</a:t>
            </a:r>
          </a:p>
          <a:p>
            <a:pPr marL="0" indent="0">
              <a:buClr>
                <a:schemeClr val="tx2"/>
              </a:buClr>
              <a:buNone/>
            </a:pPr>
            <a:endParaRPr lang="en-US" sz="2400" dirty="0"/>
          </a:p>
          <a:p>
            <a:pPr>
              <a:buClr>
                <a:schemeClr val="tx2"/>
              </a:buClr>
            </a:pPr>
            <a:r>
              <a:rPr lang="en-US" sz="1600" dirty="0"/>
              <a:t>BodyFat = ABDOMEN + WEIGHT               R^2 : 0.7103 </a:t>
            </a:r>
          </a:p>
          <a:p>
            <a:pPr marL="0" indent="0">
              <a:buClr>
                <a:schemeClr val="tx2"/>
              </a:buClr>
              <a:buNone/>
            </a:pPr>
            <a:endParaRPr lang="en-US" sz="1600" dirty="0"/>
          </a:p>
          <a:p>
            <a:pPr>
              <a:buClr>
                <a:schemeClr val="tx2"/>
              </a:buClr>
            </a:pPr>
            <a:r>
              <a:rPr lang="en-US" sz="1600" dirty="0" err="1"/>
              <a:t>BodyFat</a:t>
            </a:r>
            <a:r>
              <a:rPr lang="en-US" sz="1600" dirty="0"/>
              <a:t> = ABDOMEN + WRIST                  R^2 :  0.7031</a:t>
            </a:r>
          </a:p>
          <a:p>
            <a:pPr>
              <a:buClr>
                <a:schemeClr val="tx2"/>
              </a:buClr>
            </a:pPr>
            <a:endParaRPr lang="en-US" sz="1600" dirty="0"/>
          </a:p>
          <a:p>
            <a:pPr>
              <a:buClr>
                <a:schemeClr val="tx2"/>
              </a:buClr>
            </a:pPr>
            <a:endParaRPr lang="en-US" sz="1600" dirty="0"/>
          </a:p>
          <a:p>
            <a:pPr>
              <a:buClr>
                <a:schemeClr val="tx2"/>
              </a:buClr>
            </a:pPr>
            <a:r>
              <a:rPr lang="en-US" sz="1600" dirty="0"/>
              <a:t>According to the R square and p=value of each variables, we select model with variable ABDOMEN and WEIGHT as final model.</a:t>
            </a:r>
          </a:p>
          <a:p>
            <a:pPr marL="0" indent="0">
              <a:buClr>
                <a:schemeClr val="tx2"/>
              </a:buClr>
              <a:buNone/>
            </a:pPr>
            <a:r>
              <a:rPr lang="en-US" sz="1600" dirty="0"/>
              <a:t>            </a:t>
            </a:r>
          </a:p>
          <a:p>
            <a:pPr marL="0" indent="0">
              <a:buClr>
                <a:schemeClr val="tx2"/>
              </a:buClr>
              <a:buNone/>
            </a:pPr>
            <a:endParaRPr lang="en-US" sz="1600" dirty="0"/>
          </a:p>
          <a:p>
            <a:pPr marL="0" indent="0">
              <a:buClr>
                <a:schemeClr val="tx2"/>
              </a:buClr>
              <a:buNone/>
            </a:pPr>
            <a:r>
              <a:rPr lang="en-US" sz="2400" dirty="0"/>
              <a:t>                                </a:t>
            </a:r>
          </a:p>
          <a:p>
            <a:pPr marL="0" indent="0">
              <a:buClr>
                <a:schemeClr val="tx2"/>
              </a:buClr>
              <a:buNone/>
            </a:pPr>
            <a:endParaRPr lang="en-US" sz="2400" dirty="0"/>
          </a:p>
          <a:p>
            <a:pPr marL="0" indent="0">
              <a:buClr>
                <a:schemeClr val="tx2"/>
              </a:buClr>
              <a:buNone/>
            </a:pPr>
            <a:endParaRPr lang="en-US" sz="2400" dirty="0"/>
          </a:p>
        </p:txBody>
      </p:sp>
    </p:spTree>
    <p:extLst>
      <p:ext uri="{BB962C8B-B14F-4D97-AF65-F5344CB8AC3E}">
        <p14:creationId xmlns:p14="http://schemas.microsoft.com/office/powerpoint/2010/main" val="2984503371"/>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10" name="Picture 9">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2" name="Oval 11">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 name="Picture 13">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6" name="Picture 15">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b="23320"/>
          <a:stretch/>
        </p:blipFill>
        <p:spPr>
          <a:xfrm>
            <a:off x="8605878" y="6096000"/>
            <a:ext cx="993734" cy="762000"/>
          </a:xfrm>
          <a:prstGeom prst="rect">
            <a:avLst/>
          </a:prstGeom>
        </p:spPr>
      </p:pic>
      <p:sp>
        <p:nvSpPr>
          <p:cNvPr id="18" name="Rectangle 17">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2" name="Rectangle 2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6" name="Freeform: Shape 2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4B122DE4-B229-4F46-8EF5-AF3EF6D7BA39}"/>
              </a:ext>
            </a:extLst>
          </p:cNvPr>
          <p:cNvSpPr>
            <a:spLocks noGrp="1"/>
          </p:cNvSpPr>
          <p:nvPr>
            <p:ph type="title"/>
          </p:nvPr>
        </p:nvSpPr>
        <p:spPr>
          <a:xfrm>
            <a:off x="1103312" y="452718"/>
            <a:ext cx="8947522" cy="1400530"/>
          </a:xfrm>
        </p:spPr>
        <p:txBody>
          <a:bodyPr vert="horz" lIns="91440" tIns="45720" rIns="91440" bIns="45720" rtlCol="0" anchor="ctr">
            <a:normAutofit/>
          </a:bodyPr>
          <a:lstStyle/>
          <a:p>
            <a:r>
              <a:rPr lang="en-US" sz="4200" b="0" i="0" kern="1200" dirty="0">
                <a:solidFill>
                  <a:srgbClr val="FFFFFF"/>
                </a:solidFill>
                <a:latin typeface="+mj-lt"/>
                <a:ea typeface="+mj-ea"/>
                <a:cs typeface="+mj-cs"/>
              </a:rPr>
              <a:t>Model Diagnosis</a:t>
            </a:r>
          </a:p>
        </p:txBody>
      </p:sp>
      <p:sp>
        <p:nvSpPr>
          <p:cNvPr id="3" name="Vertical Text Placeholder 2">
            <a:extLst>
              <a:ext uri="{FF2B5EF4-FFF2-40B4-BE49-F238E27FC236}">
                <a16:creationId xmlns:a16="http://schemas.microsoft.com/office/drawing/2014/main" id="{C3387D0A-E8B6-3C4C-87A6-E6B39D693450}"/>
              </a:ext>
            </a:extLst>
          </p:cNvPr>
          <p:cNvSpPr>
            <a:spLocks noGrp="1"/>
          </p:cNvSpPr>
          <p:nvPr>
            <p:ph type="body" orient="vert" idx="1"/>
          </p:nvPr>
        </p:nvSpPr>
        <p:spPr>
          <a:xfrm>
            <a:off x="1103312" y="2314916"/>
            <a:ext cx="9834764" cy="4213998"/>
          </a:xfrm>
        </p:spPr>
        <p:txBody>
          <a:bodyPr vert="horz" lIns="91440" tIns="45720" rIns="91440" bIns="45720" rtlCol="0">
            <a:normAutofit/>
          </a:bodyPr>
          <a:lstStyle/>
          <a:p>
            <a:pPr>
              <a:buClr>
                <a:schemeClr val="tx2"/>
              </a:buClr>
            </a:pPr>
            <a:r>
              <a:rPr lang="en-US" sz="2400" dirty="0"/>
              <a:t>Model Assumptions:</a:t>
            </a:r>
          </a:p>
          <a:p>
            <a:pPr marL="0" indent="0">
              <a:buClr>
                <a:schemeClr val="tx2"/>
              </a:buClr>
              <a:buNone/>
            </a:pPr>
            <a:endParaRPr lang="en-US" sz="1600" dirty="0"/>
          </a:p>
          <a:p>
            <a:pPr>
              <a:buClr>
                <a:schemeClr val="tx2"/>
              </a:buClr>
              <a:buFont typeface="Wingdings 3" charset="2"/>
              <a:buAutoNum type="arabicPeriod"/>
            </a:pPr>
            <a:r>
              <a:rPr lang="en-US" dirty="0"/>
              <a:t>Linearity of the data</a:t>
            </a:r>
          </a:p>
          <a:p>
            <a:pPr>
              <a:buClr>
                <a:schemeClr val="tx2"/>
              </a:buClr>
              <a:buFont typeface="Wingdings 3" charset="2"/>
              <a:buAutoNum type="arabicPeriod"/>
            </a:pPr>
            <a:r>
              <a:rPr lang="en-US" altLang="zh-CN" dirty="0"/>
              <a:t>Independence of residuals error terms</a:t>
            </a:r>
            <a:endParaRPr lang="en-US" dirty="0"/>
          </a:p>
          <a:p>
            <a:pPr>
              <a:buClr>
                <a:schemeClr val="tx2"/>
              </a:buClr>
              <a:buAutoNum type="arabicPeriod"/>
            </a:pPr>
            <a:r>
              <a:rPr lang="en-US" altLang="zh-CN" dirty="0"/>
              <a:t>Homogeneity of variance</a:t>
            </a:r>
          </a:p>
          <a:p>
            <a:pPr>
              <a:buClr>
                <a:schemeClr val="tx2"/>
              </a:buClr>
              <a:buAutoNum type="arabicPeriod"/>
            </a:pPr>
            <a:r>
              <a:rPr lang="en-US" altLang="zh-CN" dirty="0"/>
              <a:t>Normality of residuals</a:t>
            </a:r>
          </a:p>
          <a:p>
            <a:pPr marL="0" indent="0">
              <a:buClr>
                <a:schemeClr val="tx2"/>
              </a:buClr>
              <a:buNone/>
            </a:pPr>
            <a:r>
              <a:rPr lang="en-US" sz="2400" dirty="0"/>
              <a:t>                                </a:t>
            </a:r>
          </a:p>
          <a:p>
            <a:pPr marL="0" indent="0">
              <a:buClr>
                <a:schemeClr val="tx2"/>
              </a:buClr>
              <a:buNone/>
            </a:pPr>
            <a:endParaRPr lang="en-US" sz="2400" dirty="0"/>
          </a:p>
          <a:p>
            <a:pPr marL="0" indent="0">
              <a:buClr>
                <a:schemeClr val="tx2"/>
              </a:buClr>
              <a:buNone/>
            </a:pPr>
            <a:endParaRPr lang="en-US" sz="2400" dirty="0"/>
          </a:p>
        </p:txBody>
      </p:sp>
    </p:spTree>
    <p:extLst>
      <p:ext uri="{BB962C8B-B14F-4D97-AF65-F5344CB8AC3E}">
        <p14:creationId xmlns:p14="http://schemas.microsoft.com/office/powerpoint/2010/main" val="2096604724"/>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otalTime>328</TotalTime>
  <Words>452</Words>
  <Application>Microsoft Office PowerPoint</Application>
  <PresentationFormat>Widescreen</PresentationFormat>
  <Paragraphs>115</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Century Gothic</vt:lpstr>
      <vt:lpstr>Wingdings 3</vt:lpstr>
      <vt:lpstr>Ion</vt:lpstr>
      <vt:lpstr>Body Fat Prediction STAT 628, Module 2</vt:lpstr>
      <vt:lpstr>Outline</vt:lpstr>
      <vt:lpstr>Introduction</vt:lpstr>
      <vt:lpstr>Introduction</vt:lpstr>
      <vt:lpstr>Data Preprocessing</vt:lpstr>
      <vt:lpstr>Data Preprocessing</vt:lpstr>
      <vt:lpstr>Model Selection</vt:lpstr>
      <vt:lpstr>Model Selection</vt:lpstr>
      <vt:lpstr>Model Diagnosis</vt:lpstr>
      <vt:lpstr>Model Diagnosis</vt:lpstr>
      <vt:lpstr>PowerPoint Presentation</vt:lpstr>
      <vt:lpstr>PowerPoint Presentation</vt:lpstr>
      <vt:lpstr>Influential points</vt:lpstr>
      <vt:lpstr>Conclusion</vt:lpstr>
      <vt:lpstr>Conclusion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Body Fat Prediction STAT 628, Module 2</dc:title>
  <dc:creator>Chen Ke</dc:creator>
  <cp:lastModifiedBy>ZHOUJINGPENG WEI</cp:lastModifiedBy>
  <cp:revision>32</cp:revision>
  <dcterms:created xsi:type="dcterms:W3CDTF">2019-10-06T21:21:51Z</dcterms:created>
  <dcterms:modified xsi:type="dcterms:W3CDTF">2019-10-09T18:48:04Z</dcterms:modified>
</cp:coreProperties>
</file>